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webextensions/webextension2.xml" ContentType="application/vnd.ms-office.webextensio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webextensions/webextension3.xml" ContentType="application/vnd.ms-office.webextension+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9" r:id="rId5"/>
    <p:sldId id="263" r:id="rId6"/>
    <p:sldId id="262" r:id="rId7"/>
    <p:sldId id="265" r:id="rId8"/>
    <p:sldId id="269" r:id="rId9"/>
    <p:sldId id="264" r:id="rId10"/>
    <p:sldId id="266" r:id="rId11"/>
    <p:sldId id="270" r:id="rId12"/>
    <p:sldId id="271" r:id="rId13"/>
    <p:sldId id="272" r:id="rId14"/>
    <p:sldId id="268" r:id="rId15"/>
    <p:sldId id="273" r:id="rId16"/>
    <p:sldId id="274" r:id="rId17"/>
    <p:sldId id="276" r:id="rId18"/>
    <p:sldId id="275" r:id="rId19"/>
    <p:sldId id="277" r:id="rId20"/>
    <p:sldId id="278" r:id="rId21"/>
    <p:sldId id="280" r:id="rId22"/>
    <p:sldId id="286" r:id="rId23"/>
    <p:sldId id="281" r:id="rId24"/>
    <p:sldId id="282" r:id="rId25"/>
    <p:sldId id="283" r:id="rId26"/>
    <p:sldId id="284" r:id="rId27"/>
    <p:sldId id="285" r:id="rId28"/>
    <p:sldId id="289" r:id="rId29"/>
    <p:sldId id="290" r:id="rId30"/>
    <p:sldId id="288" r:id="rId31"/>
    <p:sldId id="25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84950" autoAdjust="0"/>
  </p:normalViewPr>
  <p:slideViewPr>
    <p:cSldViewPr snapToGrid="0" snapToObjects="1">
      <p:cViewPr varScale="1">
        <p:scale>
          <a:sx n="91" d="100"/>
          <a:sy n="91" d="100"/>
        </p:scale>
        <p:origin x="13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DE9B7-D324-4B35-A92A-7374799C216C}" type="datetimeFigureOut">
              <a:rPr lang="nb-NO" smtClean="0"/>
              <a:t>13.07.2022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A31A-C30D-4523-B9D5-717CA56FC3C5}" type="slidenum">
              <a:rPr lang="nb-NO" smtClean="0"/>
              <a:t>‹#›</a:t>
            </a:fld>
            <a:endParaRPr lang="nb-NO"/>
          </a:p>
        </p:txBody>
      </p:sp>
    </p:spTree>
    <p:extLst>
      <p:ext uri="{BB962C8B-B14F-4D97-AF65-F5344CB8AC3E}">
        <p14:creationId xmlns:p14="http://schemas.microsoft.com/office/powerpoint/2010/main" val="285602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artoslo.no/brann-og-redningsetaten-bydel-st-hanshaugen-elsparkesykkel/plutselig-begynte-det-a-brenne-pa-hotellrommet-i-grensen-ikke-lad-elsparkesykler-innendors-advarer-brannvesenet/38247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oblad.no/boligbrann-pa-ormoya-skal-vare-slukket-har-vart-en-kraftig-brann/s/5-56-56102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vg.no/nyheter/innenriks/i/7dkbeW/el-sparkesykkel-spylte-ut-flammer-i-gangen-helt-ekstremt-dramatis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ettavisen.no/nyheter/to-elsparkesykler-har-tatt-fyr-i-bergen-siden-lordag/3423921529.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rk.no/vestfoldogtelemark/elsykkel-batteri-eksploderte-_-bolig-ble-totalskadd-1.1420865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agbladet.no/nyheter/pc-tok-fyr-mor-og-fire-barn-dode/6517947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v2.no/a/874242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ftenposten.no/digital/i/kJv7qA/iphone-lader-eksploderte-i-senga-til-lena-1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ortalen@elsikkerhetnorge.n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et fleksibelt undervisningsopplegg utviklet av Elsikkerhet Norge til bruk for nettselskaper med egen elsikkerhetsportal, og sakkyndige selskaper som har avtale om bruk. Elsikkerhet for ungdomstrinnet er laget for elever i ungdomsskolen. Vi anbefaler å benytte Brannvernskolens opplegg for mellomtrinnet (barneskolen). Imidlertid er det ingenting i veien for at du selv kan tilpasse innholdet i denne </a:t>
            </a:r>
          </a:p>
          <a:p>
            <a:endParaRPr lang="nb-NO" dirty="0"/>
          </a:p>
          <a:p>
            <a:r>
              <a:rPr lang="nb-NO" dirty="0"/>
              <a:t>Opplegget er ment å bli tilpasset ut fra tiden du har til rådighet i klasserommet. Presentasjonen kan også tilpasses nettselskapets egen profil. Ønsker du bistand til dette, kontakt portalen@elsikkerhetnorge.no. </a:t>
            </a:r>
          </a:p>
          <a:p>
            <a:endParaRPr lang="nb-NO" dirty="0"/>
          </a:p>
          <a:p>
            <a:r>
              <a:rPr lang="nb-NO" dirty="0"/>
              <a:t>Ref. instruks for 2022, kapittel 7.10 skal det gis minst to timer undervisning til ungdomstrinnet (og mellomtrinnet) ved alle skoler innen netteiers forsyningsområde. </a:t>
            </a:r>
            <a:r>
              <a:rPr lang="nb-NO" i="1" dirty="0"/>
              <a:t>Dette kommer i tillegg til en eventuell internettbasert undervisning.</a:t>
            </a: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1</a:t>
            </a:fld>
            <a:endParaRPr lang="nb-NO"/>
          </a:p>
        </p:txBody>
      </p:sp>
    </p:spTree>
    <p:extLst>
      <p:ext uri="{BB962C8B-B14F-4D97-AF65-F5344CB8AC3E}">
        <p14:creationId xmlns:p14="http://schemas.microsoft.com/office/powerpoint/2010/main" val="86424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None/>
            </a:pPr>
            <a:r>
              <a:rPr lang="nb-NO" b="1" i="0" dirty="0">
                <a:solidFill>
                  <a:srgbClr val="1E1919"/>
                </a:solidFill>
                <a:effectLst/>
                <a:latin typeface="AtlasGrotesk"/>
              </a:rPr>
              <a:t>Oppvarming.</a:t>
            </a:r>
            <a:br>
              <a:rPr lang="nb-NO" b="1" i="0" dirty="0">
                <a:solidFill>
                  <a:srgbClr val="1E1919"/>
                </a:solidFill>
                <a:effectLst/>
                <a:latin typeface="AtlasGrotesk"/>
              </a:rPr>
            </a:br>
            <a:r>
              <a:rPr lang="nb-NO" b="0" i="0" dirty="0">
                <a:solidFill>
                  <a:srgbClr val="1E1919"/>
                </a:solidFill>
                <a:effectLst/>
                <a:latin typeface="AtlasGrotesk"/>
              </a:rPr>
              <a:t>«Ei </a:t>
            </a:r>
            <a:r>
              <a:rPr lang="nb-NO" b="0" i="0" dirty="0" err="1">
                <a:solidFill>
                  <a:srgbClr val="1E1919"/>
                </a:solidFill>
                <a:effectLst/>
                <a:latin typeface="AtlasGrotesk"/>
              </a:rPr>
              <a:t>saa</a:t>
            </a:r>
            <a:r>
              <a:rPr lang="nb-NO" b="0" i="0" dirty="0">
                <a:solidFill>
                  <a:srgbClr val="1E1919"/>
                </a:solidFill>
                <a:effectLst/>
                <a:latin typeface="AtlasGrotesk"/>
              </a:rPr>
              <a:t> </a:t>
            </a:r>
            <a:r>
              <a:rPr lang="nb-NO" b="0" i="0" dirty="0" err="1">
                <a:solidFill>
                  <a:srgbClr val="1E1919"/>
                </a:solidFill>
                <a:effectLst/>
                <a:latin typeface="AtlasGrotesk"/>
              </a:rPr>
              <a:t>peittää</a:t>
            </a:r>
            <a:r>
              <a:rPr lang="nb-NO" b="0" i="0" dirty="0">
                <a:solidFill>
                  <a:srgbClr val="1E1919"/>
                </a:solidFill>
                <a:effectLst/>
                <a:latin typeface="AtlasGrotesk"/>
              </a:rPr>
              <a:t> &lt;</a:t>
            </a:r>
            <a:r>
              <a:rPr lang="nb-NO" b="0" i="0" dirty="0" err="1">
                <a:solidFill>
                  <a:srgbClr val="1E1919"/>
                </a:solidFill>
                <a:effectLst/>
                <a:latin typeface="AtlasGrotesk"/>
              </a:rPr>
              <a:t>eisapeite</a:t>
            </a:r>
            <a:r>
              <a:rPr lang="nb-NO" b="0" i="0" dirty="0">
                <a:solidFill>
                  <a:srgbClr val="1E1919"/>
                </a:solidFill>
                <a:effectLst/>
                <a:latin typeface="AtlasGrotesk"/>
              </a:rPr>
              <a:t>» er sannsynligvis den mest kjente setningen på finsk. De står på panelovnene våre og betyr «Må ikke tildekkes». Mange boligbranner skyldes tildekking av varmeovnen, så hold god avstand mellom varmeovnen og klær, gardiner, møbler. Bør jo da heller ikke brukevarmeovnen til å tørke klær på.</a:t>
            </a:r>
          </a:p>
          <a:p>
            <a:pPr algn="l">
              <a:buFont typeface="+mj-lt"/>
              <a:buNone/>
            </a:pPr>
            <a:br>
              <a:rPr lang="nb-NO" b="0" i="0" dirty="0">
                <a:solidFill>
                  <a:srgbClr val="1E1919"/>
                </a:solidFill>
                <a:effectLst/>
                <a:latin typeface="AtlasGrotesk"/>
              </a:rPr>
            </a:br>
            <a:r>
              <a:rPr lang="nb-NO" b="0" i="0" dirty="0">
                <a:solidFill>
                  <a:srgbClr val="1E1919"/>
                </a:solidFill>
                <a:effectLst/>
                <a:latin typeface="AtlasGrotesk"/>
              </a:rPr>
              <a:t>Flyttbare varmeovner er populære fordi de både er rimelige og mobile. De er også overrepresentert ved brannårsaker. Skal de brukes, les bruksanvisningen nøye og bruk ovnen riktig. Aldri bruk skjøteledning til varmeovner, husker dere?!</a:t>
            </a:r>
          </a:p>
          <a:p>
            <a:pPr algn="l">
              <a:buFont typeface="+mj-lt"/>
              <a:buNone/>
            </a:pPr>
            <a:r>
              <a:rPr lang="nb-NO" b="0" i="0" dirty="0">
                <a:solidFill>
                  <a:srgbClr val="1E1919"/>
                </a:solidFill>
                <a:effectLst/>
                <a:latin typeface="AtlasGrotesk"/>
              </a:rPr>
              <a:t>Er det en oljefylt varmeovn, har den en levetid på ca. fem år. Da bør den byttes ut, aller helst erstattes av en fastmontert varmeovn! Bruk aldri en ovn som lekker olje.</a:t>
            </a:r>
          </a:p>
          <a:p>
            <a:pPr algn="l">
              <a:buFont typeface="+mj-lt"/>
              <a:buNone/>
            </a:pPr>
            <a:br>
              <a:rPr lang="nb-NO" b="0" i="0" dirty="0">
                <a:solidFill>
                  <a:srgbClr val="1E1919"/>
                </a:solidFill>
                <a:effectLst/>
                <a:latin typeface="AtlasGrotesk"/>
              </a:rPr>
            </a:br>
            <a:r>
              <a:rPr lang="nb-NO" b="0" i="0" dirty="0">
                <a:solidFill>
                  <a:srgbClr val="1E1919"/>
                </a:solidFill>
                <a:effectLst/>
                <a:latin typeface="AtlasGrotesk"/>
              </a:rPr>
              <a:t>Direktoratet for samfunnssikkerhet og beredskap (DSB) er klare i sin oppfordring; bruk av flyttbare ovner må skje under tilsyn slik at du kan begrense omfanget av skaden hvis uhellet er ute. Det er større fare for at det skjer noe med slike ovner, enn med fastmonterte.</a:t>
            </a:r>
          </a:p>
          <a:p>
            <a:pPr algn="l">
              <a:buFont typeface="+mj-lt"/>
              <a:buNone/>
            </a:pPr>
            <a:endParaRPr lang="nb-NO" b="0" i="0" dirty="0">
              <a:solidFill>
                <a:srgbClr val="1E1919"/>
              </a:solidFill>
              <a:effectLst/>
              <a:latin typeface="AtlasGrotesk"/>
            </a:endParaRPr>
          </a:p>
          <a:p>
            <a:pPr algn="l">
              <a:buFont typeface="+mj-lt"/>
              <a:buNone/>
            </a:pPr>
            <a:r>
              <a:rPr lang="nb-NO" b="1" i="0" dirty="0">
                <a:solidFill>
                  <a:srgbClr val="1E1919"/>
                </a:solidFill>
                <a:effectLst/>
                <a:latin typeface="AtlasGrotesk"/>
              </a:rPr>
              <a:t>Belysning.</a:t>
            </a:r>
          </a:p>
          <a:p>
            <a:pPr algn="l">
              <a:buFont typeface="+mj-lt"/>
              <a:buNone/>
            </a:pPr>
            <a:r>
              <a:rPr lang="nb-NO" b="0" i="0" dirty="0">
                <a:solidFill>
                  <a:srgbClr val="1E1919"/>
                </a:solidFill>
                <a:effectLst/>
                <a:latin typeface="AtlasGrotesk"/>
              </a:rPr>
              <a:t>Det er viktig å bruke riktige lyspærer i lamper. De skal være CE-merket med </a:t>
            </a:r>
            <a:r>
              <a:rPr lang="nb-NO" b="0" i="0" dirty="0" err="1">
                <a:solidFill>
                  <a:srgbClr val="1E1919"/>
                </a:solidFill>
                <a:effectLst/>
                <a:latin typeface="AtlasGrotesk"/>
              </a:rPr>
              <a:t>maks.effekt</a:t>
            </a:r>
            <a:r>
              <a:rPr lang="nb-NO" b="0" i="0" dirty="0">
                <a:solidFill>
                  <a:srgbClr val="1E1919"/>
                </a:solidFill>
                <a:effectLst/>
                <a:latin typeface="AtlasGrotesk"/>
              </a:rPr>
              <a:t>. Du må aldri bruke sterkere lyspære i en lampe enn det den er merket for. Pass på at det er god lufting mellom lyspæren og evt. lampeskjerm. Svimerker på lampeskjermen er et tydelig faresignal.</a:t>
            </a:r>
          </a:p>
          <a:p>
            <a:pPr algn="l">
              <a:buFont typeface="+mj-lt"/>
              <a:buNone/>
            </a:pPr>
            <a:endParaRPr lang="nb-NO" b="0" i="0" dirty="0">
              <a:solidFill>
                <a:srgbClr val="1E1919"/>
              </a:solidFill>
              <a:effectLst/>
              <a:latin typeface="AtlasGrotesk"/>
            </a:endParaRPr>
          </a:p>
          <a:p>
            <a:pPr algn="l">
              <a:buFont typeface="+mj-lt"/>
              <a:buNone/>
            </a:pPr>
            <a:r>
              <a:rPr lang="nb-NO" b="0" i="0" dirty="0">
                <a:solidFill>
                  <a:srgbClr val="1E1919"/>
                </a:solidFill>
                <a:effectLst/>
                <a:latin typeface="AtlasGrotesk"/>
              </a:rPr>
              <a:t>På barnerom bør det kun være fastmonterte lamper. Klypelamper og bordlamper kan ramle ned i sengen og antenne sengetøyet. Noen av dere husker kanskje at det var spennende å ta lampen under dyna? Det er ikke smart.</a:t>
            </a:r>
          </a:p>
          <a:p>
            <a:pPr algn="l">
              <a:buFont typeface="+mj-lt"/>
              <a:buNone/>
            </a:pPr>
            <a:endParaRPr lang="nb-NO" b="0" i="0" dirty="0">
              <a:solidFill>
                <a:srgbClr val="1E1919"/>
              </a:solidFill>
              <a:effectLst/>
              <a:latin typeface="AtlasGrotesk"/>
            </a:endParaRPr>
          </a:p>
          <a:p>
            <a:pPr algn="l">
              <a:buFont typeface="+mj-lt"/>
              <a:buNone/>
            </a:pPr>
            <a:r>
              <a:rPr lang="nb-NO" b="0" i="0" dirty="0">
                <a:solidFill>
                  <a:srgbClr val="1E1919"/>
                </a:solidFill>
                <a:effectLst/>
                <a:latin typeface="AtlasGrotesk"/>
              </a:rPr>
              <a:t>Bytt gjerne til LED-pærer. De avgir ikke sterk varme og reduserer risikoen for brann</a:t>
            </a: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10</a:t>
            </a:fld>
            <a:endParaRPr lang="nb-NO"/>
          </a:p>
        </p:txBody>
      </p:sp>
    </p:spTree>
    <p:extLst>
      <p:ext uri="{BB962C8B-B14F-4D97-AF65-F5344CB8AC3E}">
        <p14:creationId xmlns:p14="http://schemas.microsoft.com/office/powerpoint/2010/main" val="387047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hender det kommer noen «Aha»-opplevelser blant elevene når betydningen av 1kWh går opp for dem. 10. trinn har vært gjennom dette i pensum og har forutsetning til å være med på en dialog om effektmåling.</a:t>
            </a:r>
          </a:p>
          <a:p>
            <a:endParaRPr lang="nb-NO" dirty="0"/>
          </a:p>
          <a:p>
            <a:r>
              <a:rPr lang="nb-NO" dirty="0"/>
              <a:t>Riktig svar er selvfølgelig nettopp 1000 watt (1kWh).</a:t>
            </a:r>
          </a:p>
        </p:txBody>
      </p:sp>
      <p:sp>
        <p:nvSpPr>
          <p:cNvPr id="4" name="Plassholder for lysbildenummer 3"/>
          <p:cNvSpPr>
            <a:spLocks noGrp="1"/>
          </p:cNvSpPr>
          <p:nvPr>
            <p:ph type="sldNum" sz="quarter" idx="5"/>
          </p:nvPr>
        </p:nvSpPr>
        <p:spPr/>
        <p:txBody>
          <a:bodyPr/>
          <a:lstStyle/>
          <a:p>
            <a:fld id="{1074A31A-C30D-4523-B9D5-717CA56FC3C5}" type="slidenum">
              <a:rPr lang="nb-NO" smtClean="0"/>
              <a:t>11</a:t>
            </a:fld>
            <a:endParaRPr lang="nb-NO"/>
          </a:p>
        </p:txBody>
      </p:sp>
    </p:spTree>
    <p:extLst>
      <p:ext uri="{BB962C8B-B14F-4D97-AF65-F5344CB8AC3E}">
        <p14:creationId xmlns:p14="http://schemas.microsoft.com/office/powerpoint/2010/main" val="122381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Quiz med false/true-alternativer til tre påstander, og ett spørsmål med fire svaralternativer:</a:t>
            </a:r>
          </a:p>
          <a:p>
            <a:pPr algn="l" fontAlgn="base"/>
            <a:r>
              <a:rPr lang="nb-NO" b="1" i="0" dirty="0">
                <a:solidFill>
                  <a:srgbClr val="333333"/>
                </a:solidFill>
                <a:effectLst/>
                <a:latin typeface="inherit"/>
              </a:rPr>
              <a:t>1. Det blir ikke brann av å lade bil med skjøteledning</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2. Det er smartest å lade tinga mine når jeg er våken!</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3. Skjøteledninger er kjempefarlige å bruke!</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4. Hvor mange kWh bruker en varmeovn med effekt 1000 watt når den har stått på i en time?</a:t>
            </a:r>
            <a:endParaRPr lang="nb-NO" b="0" i="0" dirty="0">
              <a:solidFill>
                <a:srgbClr val="333333"/>
              </a:solidFill>
              <a:effectLst/>
              <a:latin typeface="Montserrat" panose="00000500000000000000" pitchFamily="2" charset="0"/>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12</a:t>
            </a:fld>
            <a:endParaRPr lang="nb-NO"/>
          </a:p>
        </p:txBody>
      </p:sp>
    </p:spTree>
    <p:extLst>
      <p:ext uri="{BB962C8B-B14F-4D97-AF65-F5344CB8AC3E}">
        <p14:creationId xmlns:p14="http://schemas.microsoft.com/office/powerpoint/2010/main" val="158864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None/>
            </a:pPr>
            <a:r>
              <a:rPr lang="nb-NO" b="1" i="0" dirty="0" err="1">
                <a:solidFill>
                  <a:srgbClr val="1E1919"/>
                </a:solidFill>
                <a:effectLst/>
                <a:latin typeface="AtlasGrotesk"/>
              </a:rPr>
              <a:t>Litiumsbatterier</a:t>
            </a:r>
            <a:r>
              <a:rPr lang="nb-NO" b="1" i="0" dirty="0">
                <a:solidFill>
                  <a:srgbClr val="1E1919"/>
                </a:solidFill>
                <a:effectLst/>
                <a:latin typeface="AtlasGrotesk"/>
              </a:rPr>
              <a:t> </a:t>
            </a:r>
            <a:r>
              <a:rPr lang="nb-NO" b="0" i="0" dirty="0">
                <a:solidFill>
                  <a:srgbClr val="1E1919"/>
                </a:solidFill>
                <a:effectLst/>
                <a:latin typeface="AtlasGrotesk"/>
              </a:rPr>
              <a:t>finnes i mobiltelefoner, </a:t>
            </a:r>
            <a:r>
              <a:rPr lang="nb-NO" b="0" i="0" dirty="0" err="1">
                <a:solidFill>
                  <a:srgbClr val="1E1919"/>
                </a:solidFill>
                <a:effectLst/>
                <a:latin typeface="AtlasGrotesk"/>
              </a:rPr>
              <a:t>hoverboards</a:t>
            </a:r>
            <a:r>
              <a:rPr lang="nb-NO" b="0" i="0" dirty="0">
                <a:solidFill>
                  <a:srgbClr val="1E1919"/>
                </a:solidFill>
                <a:effectLst/>
                <a:latin typeface="AtlasGrotesk"/>
              </a:rPr>
              <a:t>, </a:t>
            </a:r>
            <a:r>
              <a:rPr lang="nb-NO" b="0" i="0" dirty="0" err="1">
                <a:solidFill>
                  <a:srgbClr val="1E1919"/>
                </a:solidFill>
                <a:effectLst/>
                <a:latin typeface="AtlasGrotesk"/>
              </a:rPr>
              <a:t>pcer</a:t>
            </a:r>
            <a:r>
              <a:rPr lang="nb-NO" b="0" i="0" dirty="0">
                <a:solidFill>
                  <a:srgbClr val="1E1919"/>
                </a:solidFill>
                <a:effectLst/>
                <a:latin typeface="AtlasGrotesk"/>
              </a:rPr>
              <a:t>, elsykler og </a:t>
            </a:r>
            <a:r>
              <a:rPr lang="nb-NO" b="0" i="0" dirty="0" err="1">
                <a:solidFill>
                  <a:srgbClr val="1E1919"/>
                </a:solidFill>
                <a:effectLst/>
                <a:latin typeface="AtlasGrotesk"/>
              </a:rPr>
              <a:t>elsparkesykler</a:t>
            </a:r>
            <a:r>
              <a:rPr lang="nb-NO" b="0" i="0" dirty="0">
                <a:solidFill>
                  <a:srgbClr val="1E1919"/>
                </a:solidFill>
                <a:effectLst/>
                <a:latin typeface="AtlasGrotesk"/>
              </a:rPr>
              <a:t> ol. (og elbiler!)</a:t>
            </a:r>
          </a:p>
          <a:p>
            <a:pPr marL="171450" indent="-171450" algn="l">
              <a:buFont typeface="Arial" panose="020B0604020202020204" pitchFamily="34" charset="0"/>
              <a:buChar char="•"/>
            </a:pPr>
            <a:r>
              <a:rPr lang="nb-NO" b="0" i="0" dirty="0">
                <a:solidFill>
                  <a:srgbClr val="1E1919"/>
                </a:solidFill>
                <a:effectLst/>
                <a:latin typeface="AtlasGrotesk"/>
              </a:rPr>
              <a:t>De er følsomme for slag, temperaturer og overbelastning.</a:t>
            </a:r>
          </a:p>
          <a:p>
            <a:pPr marL="171450" indent="-171450" algn="l">
              <a:buFont typeface="Arial" panose="020B0604020202020204" pitchFamily="34" charset="0"/>
              <a:buChar char="•"/>
            </a:pPr>
            <a:r>
              <a:rPr lang="nb-NO" b="0" i="0" dirty="0">
                <a:solidFill>
                  <a:srgbClr val="1E1919"/>
                </a:solidFill>
                <a:effectLst/>
                <a:latin typeface="AtlasGrotesk"/>
              </a:rPr>
              <a:t>De benyttes likevel fordi de lagrer energi best.</a:t>
            </a:r>
          </a:p>
          <a:p>
            <a:pPr marL="171450" indent="-171450" algn="l">
              <a:buFont typeface="Arial" panose="020B0604020202020204" pitchFamily="34" charset="0"/>
              <a:buChar char="•"/>
            </a:pPr>
            <a:r>
              <a:rPr lang="nb-NO" b="0" i="0" dirty="0">
                <a:solidFill>
                  <a:srgbClr val="1E1919"/>
                </a:solidFill>
                <a:effectLst/>
                <a:latin typeface="AtlasGrotesk"/>
              </a:rPr>
              <a:t>De har høyt energiinnhold og kan avgi brannfarlige gasser og ta fyr om de kortsluttes. Derfor skal du ALLTID være våken og oppmerksom når du lader elektriske produkter. Det gjelder også mobiltelefonen!</a:t>
            </a:r>
          </a:p>
          <a:p>
            <a:pPr marL="0" indent="0" algn="l">
              <a:buFont typeface="Arial" panose="020B0604020202020204" pitchFamily="34" charset="0"/>
              <a:buNone/>
            </a:pPr>
            <a:endParaRPr lang="nb-NO" b="0" i="0" dirty="0">
              <a:solidFill>
                <a:srgbClr val="1E1919"/>
              </a:solidFill>
              <a:effectLst/>
              <a:latin typeface="AtlasGrotesk"/>
            </a:endParaRPr>
          </a:p>
          <a:p>
            <a:pPr marL="0" indent="0" algn="l">
              <a:buFont typeface="Arial" panose="020B0604020202020204" pitchFamily="34" charset="0"/>
              <a:buNone/>
            </a:pPr>
            <a:r>
              <a:rPr lang="nb-NO" b="0" i="0" dirty="0">
                <a:solidFill>
                  <a:srgbClr val="1E1919"/>
                </a:solidFill>
                <a:effectLst/>
                <a:latin typeface="AtlasGrotesk"/>
              </a:rPr>
              <a:t>Bildet er av en </a:t>
            </a:r>
            <a:r>
              <a:rPr lang="nb-NO" b="0" i="0" dirty="0" err="1">
                <a:solidFill>
                  <a:srgbClr val="1E1919"/>
                </a:solidFill>
                <a:effectLst/>
                <a:latin typeface="AtlasGrotesk"/>
              </a:rPr>
              <a:t>elsparkesykkel</a:t>
            </a:r>
            <a:r>
              <a:rPr lang="nb-NO" b="0" i="0" dirty="0">
                <a:solidFill>
                  <a:srgbClr val="1E1919"/>
                </a:solidFill>
                <a:effectLst/>
                <a:latin typeface="AtlasGrotesk"/>
              </a:rPr>
              <a:t> som stod til lading. Røykdykkere fra brannvesenet møtte en ulmende og rykende </a:t>
            </a:r>
            <a:r>
              <a:rPr lang="nb-NO" b="0" i="0" dirty="0" err="1">
                <a:solidFill>
                  <a:srgbClr val="1E1919"/>
                </a:solidFill>
                <a:effectLst/>
                <a:latin typeface="AtlasGrotesk"/>
              </a:rPr>
              <a:t>elsparkesykkel</a:t>
            </a:r>
            <a:r>
              <a:rPr lang="nb-NO" b="0" i="0" dirty="0">
                <a:solidFill>
                  <a:srgbClr val="1E1919"/>
                </a:solidFill>
                <a:effectLst/>
                <a:latin typeface="AtlasGrotesk"/>
              </a:rPr>
              <a:t> ved inngangspartiet. I det de tar den med seg ut, begynner batteriet å brenne på en slik måte at det oppleves som et fyrverkeri. På grunn av kjemien i batteriet kan det begynne å brenne igjen selv om du tror at du har klart å slukke brannen. Og i dette tilfellet slet brannvesenet med å slukke den eksplosive brannen og måtte ty til alternative metoder. De måtte fylle en søppelkasse med vann og putte sparkesykkelen oppi for å klare å få på nok vann til at batteriet ble nedkjølt. </a:t>
            </a:r>
          </a:p>
          <a:p>
            <a:pPr marL="0" indent="0" algn="l">
              <a:buFont typeface="Arial" panose="020B0604020202020204" pitchFamily="34" charset="0"/>
              <a:buNone/>
            </a:pPr>
            <a:endParaRPr lang="nb-NO" b="0" i="0" dirty="0">
              <a:solidFill>
                <a:srgbClr val="1E1919"/>
              </a:solidFill>
              <a:effectLst/>
              <a:latin typeface="AtlasGrotesk"/>
            </a:endParaRPr>
          </a:p>
          <a:p>
            <a:pPr marL="0" indent="0" algn="l">
              <a:buFont typeface="Arial" panose="020B0604020202020204" pitchFamily="34" charset="0"/>
              <a:buNone/>
            </a:pPr>
            <a:r>
              <a:rPr lang="nb-NO" b="1" i="0" dirty="0">
                <a:solidFill>
                  <a:srgbClr val="1E1919"/>
                </a:solidFill>
                <a:effectLst/>
                <a:latin typeface="AtlasGrotesk"/>
              </a:rPr>
              <a:t>Når </a:t>
            </a:r>
            <a:r>
              <a:rPr lang="nb-NO" b="1" i="0" dirty="0" err="1">
                <a:solidFill>
                  <a:srgbClr val="1E1919"/>
                </a:solidFill>
                <a:effectLst/>
                <a:latin typeface="AtlasGrotesk"/>
              </a:rPr>
              <a:t>litiumsbatteriet</a:t>
            </a:r>
            <a:r>
              <a:rPr lang="nb-NO" b="1" i="0" dirty="0">
                <a:solidFill>
                  <a:srgbClr val="1E1919"/>
                </a:solidFill>
                <a:effectLst/>
                <a:latin typeface="AtlasGrotesk"/>
              </a:rPr>
              <a:t> brenner</a:t>
            </a:r>
            <a:br>
              <a:rPr lang="nb-NO" b="1" i="0" dirty="0">
                <a:solidFill>
                  <a:srgbClr val="1E1919"/>
                </a:solidFill>
                <a:effectLst/>
                <a:latin typeface="AtlasGrotesk"/>
              </a:rPr>
            </a:br>
            <a:r>
              <a:rPr lang="nb-NO" b="0" i="0" dirty="0">
                <a:solidFill>
                  <a:srgbClr val="1E1919"/>
                </a:solidFill>
                <a:effectLst/>
                <a:latin typeface="AtlasGrotesk"/>
              </a:rPr>
              <a:t>Når et batteri begynner å brenne, skjer det en kraftig kjemisk reaksjon. Begynner det å brenne, bør du komme deg ut raskest mulig! Det kommer stadig meldinger i media om </a:t>
            </a:r>
            <a:r>
              <a:rPr lang="nb-NO" b="0" i="0" dirty="0" err="1">
                <a:solidFill>
                  <a:srgbClr val="1E1919"/>
                </a:solidFill>
                <a:effectLst/>
                <a:latin typeface="AtlasGrotesk"/>
              </a:rPr>
              <a:t>elsparkesykler</a:t>
            </a:r>
            <a:r>
              <a:rPr lang="nb-NO" b="0" i="0" dirty="0">
                <a:solidFill>
                  <a:srgbClr val="1E1919"/>
                </a:solidFill>
                <a:effectLst/>
                <a:latin typeface="AtlasGrotesk"/>
              </a:rPr>
              <a:t> som har tatt fyr mens de står til lading. Derfor er det en god regel å lade disse utendørs og kun når du kan passe på. </a:t>
            </a:r>
          </a:p>
          <a:p>
            <a:pPr marL="0" indent="0" algn="l">
              <a:buFont typeface="Arial" panose="020B0604020202020204" pitchFamily="34" charset="0"/>
              <a:buNone/>
            </a:pPr>
            <a:r>
              <a:rPr lang="nb-NO" b="0" i="0" dirty="0">
                <a:solidFill>
                  <a:srgbClr val="1E1919"/>
                </a:solidFill>
                <a:effectLst/>
                <a:latin typeface="AtlasGrotesk"/>
              </a:rPr>
              <a:t>Hold fingrene unna </a:t>
            </a:r>
            <a:r>
              <a:rPr lang="nb-NO" b="0" i="0" dirty="0" err="1">
                <a:solidFill>
                  <a:srgbClr val="1E1919"/>
                </a:solidFill>
                <a:effectLst/>
                <a:latin typeface="AtlasGrotesk"/>
              </a:rPr>
              <a:t>elsparkesykkelen</a:t>
            </a:r>
            <a:r>
              <a:rPr lang="nb-NO" b="0" i="0" dirty="0">
                <a:solidFill>
                  <a:srgbClr val="1E1919"/>
                </a:solidFill>
                <a:effectLst/>
                <a:latin typeface="AtlasGrotesk"/>
              </a:rPr>
              <a:t>! Trimming og </a:t>
            </a:r>
            <a:r>
              <a:rPr lang="nb-NO" b="0" i="0" dirty="0" err="1">
                <a:solidFill>
                  <a:srgbClr val="1E1919"/>
                </a:solidFill>
                <a:effectLst/>
                <a:latin typeface="AtlasGrotesk"/>
              </a:rPr>
              <a:t>mekking</a:t>
            </a:r>
            <a:r>
              <a:rPr lang="nb-NO" b="0" i="0" dirty="0">
                <a:solidFill>
                  <a:srgbClr val="1E1919"/>
                </a:solidFill>
                <a:effectLst/>
                <a:latin typeface="AtlasGrotesk"/>
              </a:rPr>
              <a:t> øker risikoen for brann.</a:t>
            </a:r>
          </a:p>
        </p:txBody>
      </p:sp>
      <p:sp>
        <p:nvSpPr>
          <p:cNvPr id="4" name="Plassholder for lysbildenummer 3"/>
          <p:cNvSpPr>
            <a:spLocks noGrp="1"/>
          </p:cNvSpPr>
          <p:nvPr>
            <p:ph type="sldNum" sz="quarter" idx="5"/>
          </p:nvPr>
        </p:nvSpPr>
        <p:spPr/>
        <p:txBody>
          <a:bodyPr/>
          <a:lstStyle/>
          <a:p>
            <a:fld id="{1074A31A-C30D-4523-B9D5-717CA56FC3C5}" type="slidenum">
              <a:rPr lang="nb-NO" smtClean="0"/>
              <a:t>13</a:t>
            </a:fld>
            <a:endParaRPr lang="nb-NO"/>
          </a:p>
        </p:txBody>
      </p:sp>
    </p:spTree>
    <p:extLst>
      <p:ext uri="{BB962C8B-B14F-4D97-AF65-F5344CB8AC3E}">
        <p14:creationId xmlns:p14="http://schemas.microsoft.com/office/powerpoint/2010/main" val="345589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Filmens varighet er 2:17 med et budskap om godt ladevett. Stemningen og innholdet er målrettet mot ungdomstrinnet.</a:t>
            </a:r>
          </a:p>
          <a:p>
            <a:r>
              <a:rPr lang="nb-NO" dirty="0"/>
              <a:t>Lenke til </a:t>
            </a:r>
            <a:r>
              <a:rPr lang="nb-NO" dirty="0" err="1"/>
              <a:t>YouTube</a:t>
            </a:r>
            <a:r>
              <a:rPr lang="nb-NO" dirty="0"/>
              <a:t> https://youtu.be/hj_Om9MZh5M </a:t>
            </a:r>
          </a:p>
        </p:txBody>
      </p:sp>
      <p:sp>
        <p:nvSpPr>
          <p:cNvPr id="4" name="Plassholder for lysbildenummer 3"/>
          <p:cNvSpPr>
            <a:spLocks noGrp="1"/>
          </p:cNvSpPr>
          <p:nvPr>
            <p:ph type="sldNum" sz="quarter" idx="5"/>
          </p:nvPr>
        </p:nvSpPr>
        <p:spPr/>
        <p:txBody>
          <a:bodyPr/>
          <a:lstStyle/>
          <a:p>
            <a:fld id="{1074A31A-C30D-4523-B9D5-717CA56FC3C5}" type="slidenum">
              <a:rPr lang="nb-NO" smtClean="0"/>
              <a:t>14</a:t>
            </a:fld>
            <a:endParaRPr lang="nb-NO"/>
          </a:p>
        </p:txBody>
      </p:sp>
    </p:spTree>
    <p:extLst>
      <p:ext uri="{BB962C8B-B14F-4D97-AF65-F5344CB8AC3E}">
        <p14:creationId xmlns:p14="http://schemas.microsoft.com/office/powerpoint/2010/main" val="215066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lokale </a:t>
            </a:r>
            <a:r>
              <a:rPr lang="nb-NO" dirty="0" err="1"/>
              <a:t>eltilsyn</a:t>
            </a:r>
            <a:r>
              <a:rPr lang="nb-NO" dirty="0"/>
              <a:t> finner urovekkende mange støpsler og stikkontakter med varmgang over hele landet. Vi oppfordrer dere alle til å sjekke støpsler og stikkontakter hjemme og på hytta. Dette bilde er for øvrig tatt på ei skole.</a:t>
            </a:r>
          </a:p>
          <a:p>
            <a:endParaRPr lang="nb-NO" dirty="0"/>
          </a:p>
          <a:p>
            <a:r>
              <a:rPr lang="nb-NO" b="1" dirty="0"/>
              <a:t>Hva er varmgang?</a:t>
            </a:r>
          </a:p>
          <a:p>
            <a:r>
              <a:rPr lang="nb-NO" dirty="0"/>
              <a:t>Varmgang skyldes altså kontaktsvikt og dårlige forbindelser i støpsler og kontakter. Fabrikasjonsfeil og dårlige tilkoblinger er vanlige årsaker til at dette oppstår. Ta en kikk når dere kommer hjem og gjør det jevnlig: Se etter misfarging eller smeltet deformerte hull på kontakter, rundt pinnene på støpsler. Finner du dette, må du få elektriker til å komme før du bruker utstyret igjen. </a:t>
            </a:r>
          </a:p>
          <a:p>
            <a:br>
              <a:rPr lang="nb-NO" dirty="0"/>
            </a:br>
            <a:r>
              <a:rPr lang="nb-NO" dirty="0"/>
              <a:t>Når det gjelder varmtvannsberederen, så anbefaler myndigheter og det lokale </a:t>
            </a:r>
            <a:r>
              <a:rPr lang="nb-NO" dirty="0" err="1"/>
              <a:t>eltilsyn</a:t>
            </a:r>
            <a:r>
              <a:rPr lang="nb-NO" dirty="0"/>
              <a:t> å legge om fra stikkontakt til fast kobling. Varmtvannsberederen er spesiell i og med at støpselet står i samme posisjon år etter år, ofte helt uten tilsyn, i en kjeller eller i et teknisk rom. Er du i en familie der det dusjes mye, eller varmtvannstanken er på 2-3000 watt er det nesten garantert at materialene i støpselet og stikkontakten ikke tåler den varme påkjenningen de utsettes for over tid. Tilkoblingen til varmtvannsberederen blir alltid sjekket når det lokale </a:t>
            </a:r>
            <a:r>
              <a:rPr lang="nb-NO" dirty="0" err="1"/>
              <a:t>eltilsyn</a:t>
            </a:r>
            <a:r>
              <a:rPr lang="nb-NO" dirty="0"/>
              <a:t> er på kontroll i boliger, og vi finner ofte feil. Feilen oppdages når du trekker ut støpselet og kjenner om det er varmt, ser etter smelteskader eller sjekker om plasten begynner å bli litt oval rundt pluggene. Sjekk dette gjerne to ganger årlig.</a:t>
            </a:r>
          </a:p>
        </p:txBody>
      </p:sp>
      <p:sp>
        <p:nvSpPr>
          <p:cNvPr id="4" name="Plassholder for lysbildenummer 3"/>
          <p:cNvSpPr>
            <a:spLocks noGrp="1"/>
          </p:cNvSpPr>
          <p:nvPr>
            <p:ph type="sldNum" sz="quarter" idx="5"/>
          </p:nvPr>
        </p:nvSpPr>
        <p:spPr/>
        <p:txBody>
          <a:bodyPr/>
          <a:lstStyle/>
          <a:p>
            <a:fld id="{1074A31A-C30D-4523-B9D5-717CA56FC3C5}" type="slidenum">
              <a:rPr lang="nb-NO" smtClean="0"/>
              <a:t>15</a:t>
            </a:fld>
            <a:endParaRPr lang="nb-NO"/>
          </a:p>
        </p:txBody>
      </p:sp>
    </p:spTree>
    <p:extLst>
      <p:ext uri="{BB962C8B-B14F-4D97-AF65-F5344CB8AC3E}">
        <p14:creationId xmlns:p14="http://schemas.microsoft.com/office/powerpoint/2010/main" val="266049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er helt avhengig av strøm, og selv om vi gjerne fokuserer på faren ved bruk av </a:t>
            </a:r>
            <a:r>
              <a:rPr lang="nb-NO" dirty="0" err="1"/>
              <a:t>strømer</a:t>
            </a:r>
            <a:r>
              <a:rPr lang="nb-NO" dirty="0"/>
              <a:t> det også greit å minne på alle de gode tingene i livet vi trenger strøm til for å gjøre.</a:t>
            </a:r>
          </a:p>
          <a:p>
            <a:r>
              <a:rPr lang="nb-NO" dirty="0"/>
              <a:t>La elevene komme med eksempler på hva de bruker strøm til </a:t>
            </a:r>
          </a:p>
          <a:p>
            <a:endParaRPr lang="nb-NO" dirty="0"/>
          </a:p>
          <a:p>
            <a:r>
              <a:rPr lang="nb-NO" dirty="0"/>
              <a:t>Noe av det vi gjør daglig fordi vi har elektrisitet.</a:t>
            </a:r>
          </a:p>
          <a:p>
            <a:pPr marL="171450" indent="-171450">
              <a:buFont typeface="Arial" panose="020B0604020202020204" pitchFamily="34" charset="0"/>
              <a:buChar char="•"/>
            </a:pPr>
            <a:r>
              <a:rPr lang="nb-NO" dirty="0"/>
              <a:t>Vi ser på TV eller streamer på nett. Ingen strøm, ingen internett.</a:t>
            </a:r>
          </a:p>
          <a:p>
            <a:pPr marL="171450" indent="-171450">
              <a:buFont typeface="Arial" panose="020B0604020202020204" pitchFamily="34" charset="0"/>
              <a:buChar char="•"/>
            </a:pPr>
            <a:r>
              <a:rPr lang="nb-NO" dirty="0"/>
              <a:t>Dusjer, noen dusjer flere ganger om dagen.</a:t>
            </a:r>
          </a:p>
          <a:p>
            <a:pPr marL="171450" indent="-171450">
              <a:buFont typeface="Arial" panose="020B0604020202020204" pitchFamily="34" charset="0"/>
              <a:buChar char="•"/>
            </a:pPr>
            <a:r>
              <a:rPr lang="nb-NO" dirty="0"/>
              <a:t>Gamer (Fortnite)</a:t>
            </a:r>
          </a:p>
          <a:p>
            <a:pPr marL="171450" indent="-171450">
              <a:buFont typeface="Arial" panose="020B0604020202020204" pitchFamily="34" charset="0"/>
              <a:buChar char="•"/>
            </a:pPr>
            <a:r>
              <a:rPr lang="nb-NO" dirty="0"/>
              <a:t>Lader mobilen (og andre </a:t>
            </a:r>
            <a:r>
              <a:rPr lang="nb-NO" dirty="0" err="1"/>
              <a:t>duppetingser</a:t>
            </a:r>
            <a:r>
              <a:rPr lang="nb-NO" dirty="0"/>
              <a:t>)</a:t>
            </a:r>
          </a:p>
          <a:p>
            <a:pPr marL="171450" indent="-171450">
              <a:buFont typeface="Arial" panose="020B0604020202020204" pitchFamily="34" charset="0"/>
              <a:buChar char="•"/>
            </a:pPr>
            <a:r>
              <a:rPr lang="nb-NO" dirty="0"/>
              <a:t>Fikser hår, negler, vasker og tørker klær, </a:t>
            </a:r>
          </a:p>
          <a:p>
            <a:pPr marL="171450" indent="-171450">
              <a:buFont typeface="Arial" panose="020B0604020202020204" pitchFamily="34" charset="0"/>
              <a:buChar char="•"/>
            </a:pPr>
            <a:r>
              <a:rPr lang="nb-NO" dirty="0"/>
              <a:t>Har vi også </a:t>
            </a:r>
            <a:r>
              <a:rPr lang="nb-NO" dirty="0" err="1"/>
              <a:t>roboter</a:t>
            </a:r>
            <a:r>
              <a:rPr lang="nb-NO" dirty="0"/>
              <a:t> til gressklipping og støvsuging? Og mye </a:t>
            </a:r>
            <a:r>
              <a:rPr lang="nb-NO" dirty="0" err="1"/>
              <a:t>mye</a:t>
            </a:r>
            <a:r>
              <a:rPr lang="nb-NO" dirty="0"/>
              <a:t> mer.</a:t>
            </a:r>
          </a:p>
        </p:txBody>
      </p:sp>
      <p:sp>
        <p:nvSpPr>
          <p:cNvPr id="4" name="Plassholder for lysbildenummer 3"/>
          <p:cNvSpPr>
            <a:spLocks noGrp="1"/>
          </p:cNvSpPr>
          <p:nvPr>
            <p:ph type="sldNum" sz="quarter" idx="5"/>
          </p:nvPr>
        </p:nvSpPr>
        <p:spPr/>
        <p:txBody>
          <a:bodyPr/>
          <a:lstStyle/>
          <a:p>
            <a:fld id="{1074A31A-C30D-4523-B9D5-717CA56FC3C5}" type="slidenum">
              <a:rPr lang="nb-NO" smtClean="0"/>
              <a:t>16</a:t>
            </a:fld>
            <a:endParaRPr lang="nb-NO"/>
          </a:p>
        </p:txBody>
      </p:sp>
    </p:spTree>
    <p:extLst>
      <p:ext uri="{BB962C8B-B14F-4D97-AF65-F5344CB8AC3E}">
        <p14:creationId xmlns:p14="http://schemas.microsoft.com/office/powerpoint/2010/main" val="1554089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17</a:t>
            </a:fld>
            <a:endParaRPr lang="nb-NO"/>
          </a:p>
        </p:txBody>
      </p:sp>
    </p:spTree>
    <p:extLst>
      <p:ext uri="{BB962C8B-B14F-4D97-AF65-F5344CB8AC3E}">
        <p14:creationId xmlns:p14="http://schemas.microsoft.com/office/powerpoint/2010/main" val="350467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brenner i </a:t>
            </a:r>
            <a:r>
              <a:rPr lang="nb-NO" dirty="0" err="1"/>
              <a:t>elsparkesykler</a:t>
            </a:r>
            <a:r>
              <a:rPr lang="nb-NO" dirty="0"/>
              <a:t> over hele landet. I denne saken stod </a:t>
            </a:r>
            <a:r>
              <a:rPr lang="nb-NO" dirty="0" err="1"/>
              <a:t>elsparkesykkelen</a:t>
            </a:r>
            <a:r>
              <a:rPr lang="nb-NO" dirty="0"/>
              <a:t> til lading på et rom. Oslo brann- og redningsvesen har rykket ut til mange branntilløp forårsaket av </a:t>
            </a:r>
            <a:r>
              <a:rPr lang="nb-NO" dirty="0" err="1"/>
              <a:t>elsparkesykler</a:t>
            </a:r>
            <a:r>
              <a:rPr lang="nb-NO" dirty="0"/>
              <a:t> som står til lading.</a:t>
            </a:r>
          </a:p>
          <a:p>
            <a:endParaRPr lang="nb-NO" dirty="0"/>
          </a:p>
          <a:p>
            <a:endParaRPr lang="nb-NO" dirty="0"/>
          </a:p>
          <a:p>
            <a:r>
              <a:rPr lang="nb-NO" dirty="0"/>
              <a:t>Lenke til nyhetssaken på vartoslo.no:</a:t>
            </a:r>
          </a:p>
          <a:p>
            <a:r>
              <a:rPr lang="nb-NO" dirty="0">
                <a:hlinkClick r:id="rId3"/>
              </a:rPr>
              <a:t>Plutselig begynte det å brenne på hotellrommet i Grensen. - Ikke lad </a:t>
            </a:r>
            <a:r>
              <a:rPr lang="nb-NO" dirty="0" err="1">
                <a:hlinkClick r:id="rId3"/>
              </a:rPr>
              <a:t>elsparkesykler</a:t>
            </a:r>
            <a:r>
              <a:rPr lang="nb-NO" dirty="0">
                <a:hlinkClick r:id="rId3"/>
              </a:rPr>
              <a:t> innendørs, advarer brannvesenet (vartoslo.no)</a:t>
            </a:r>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18</a:t>
            </a:fld>
            <a:endParaRPr lang="nb-NO"/>
          </a:p>
        </p:txBody>
      </p:sp>
    </p:spTree>
    <p:extLst>
      <p:ext uri="{BB962C8B-B14F-4D97-AF65-F5344CB8AC3E}">
        <p14:creationId xmlns:p14="http://schemas.microsoft.com/office/powerpoint/2010/main" val="88651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VG-sak fra Ormøya i Oslo 26. mai 2022</a:t>
            </a:r>
          </a:p>
          <a:p>
            <a:pPr algn="l"/>
            <a:r>
              <a:rPr lang="nb-NO" b="1" i="0" dirty="0">
                <a:effectLst/>
                <a:latin typeface="Austin News Headline"/>
              </a:rPr>
              <a:t>El-sparkesykkel «spylte ut flammer» i gangen: − Helt ekstremt dramatisk</a:t>
            </a:r>
          </a:p>
          <a:p>
            <a:pPr algn="l"/>
            <a:r>
              <a:rPr lang="nb-NO" b="1" i="0" dirty="0">
                <a:effectLst/>
                <a:latin typeface="Inter"/>
              </a:rPr>
              <a:t>Kjersti Mæhlum Walle satt i sofaen med barna på fanget da </a:t>
            </a:r>
            <a:r>
              <a:rPr lang="nb-NO" b="1" i="0" dirty="0" err="1">
                <a:effectLst/>
                <a:latin typeface="Inter"/>
              </a:rPr>
              <a:t>elsparkesykkelen</a:t>
            </a:r>
            <a:r>
              <a:rPr lang="nb-NO" b="1" i="0" dirty="0">
                <a:effectLst/>
                <a:latin typeface="Inter"/>
              </a:rPr>
              <a:t> som sto på lading plutselig tok fyr. Nå advarer de andre.</a:t>
            </a:r>
          </a:p>
          <a:p>
            <a:endParaRPr lang="nb-NO" b="1" dirty="0"/>
          </a:p>
          <a:p>
            <a:pPr algn="l"/>
            <a:r>
              <a:rPr lang="nb-NO" b="0" i="0" dirty="0">
                <a:effectLst/>
                <a:latin typeface="Austin News Text"/>
              </a:rPr>
              <a:t>– Hun beskriver det som sveiseflammer som sto ut overalt. Hun rakk så vidt å få barna hun hadde på fanget ut av huset før brannen ble for varm og sterk, sier Jan-Christian Walle til VG.</a:t>
            </a:r>
          </a:p>
          <a:p>
            <a:pPr algn="l"/>
            <a:r>
              <a:rPr lang="nb-NO" b="0" i="0" dirty="0">
                <a:effectLst/>
                <a:latin typeface="Austin News Text"/>
              </a:rPr>
              <a:t>Tirsdag ettermiddag var han bilen på vei hjem til huset på Ormøya ved Nordstrand, etter å ha levert datteren på turn-trening.</a:t>
            </a:r>
          </a:p>
          <a:p>
            <a:pPr algn="l"/>
            <a:r>
              <a:rPr lang="nb-NO" b="0" i="0" dirty="0">
                <a:effectLst/>
                <a:latin typeface="Austin News Text"/>
              </a:rPr>
              <a:t>Ett minutt unna huset får han et varsel på telefonen om at brannalarmen i huset har gått. Han ringer kona Kjersti Mæhlum Walle, som roper inn i røret at det er brann.</a:t>
            </a:r>
          </a:p>
          <a:p>
            <a:pPr algn="l"/>
            <a:endParaRPr lang="nb-NO" b="0" i="0" dirty="0">
              <a:effectLst/>
              <a:latin typeface="Austin News Text"/>
            </a:endParaRPr>
          </a:p>
          <a:p>
            <a:pPr algn="l"/>
            <a:r>
              <a:rPr lang="nb-NO" b="0" i="0" dirty="0">
                <a:effectLst/>
                <a:latin typeface="Austin News Text"/>
              </a:rPr>
              <a:t>Sammen med mor og far, bor Alvilde Sofie (9), Emmeline Aurora (7) og Maya Amelia (2).</a:t>
            </a:r>
          </a:p>
          <a:p>
            <a:pPr algn="l"/>
            <a:r>
              <a:rPr lang="nb-NO" b="0" i="0" dirty="0">
                <a:effectLst/>
                <a:latin typeface="Austin News Text"/>
              </a:rPr>
              <a:t>Hadde ett av barna vært i andre etasje, ville det fått et helt annet utfall. Han orker nesten ikke å tenke tanken:</a:t>
            </a:r>
          </a:p>
          <a:p>
            <a:pPr algn="l"/>
            <a:r>
              <a:rPr lang="nb-NO" b="0" i="0" dirty="0">
                <a:effectLst/>
                <a:latin typeface="Austin News Text"/>
              </a:rPr>
              <a:t>– Hun på ett år sover vanligvis på dagtid i det innerste rommet i andre etasje. Det er bare så små marginer. Jeg kjenner jeg blir full av følelser når jeg tenker på det, sier han.</a:t>
            </a:r>
          </a:p>
          <a:p>
            <a:pPr algn="l"/>
            <a:r>
              <a:rPr lang="nb-NO" b="0" i="0" dirty="0">
                <a:effectLst/>
                <a:latin typeface="Austin News Text"/>
              </a:rPr>
              <a:t>– Vi har hatt så sinnssykt flaks at vi bare ikke forstår det.</a:t>
            </a:r>
          </a:p>
          <a:p>
            <a:pPr algn="l"/>
            <a:r>
              <a:rPr lang="nb-NO" b="0" i="0" dirty="0">
                <a:effectLst/>
                <a:latin typeface="Austin News Text"/>
              </a:rPr>
              <a:t>Når Walle kommer hjem løper han ut av bilen og møter kona og barna utenfor. De prøver å slukke brannen, til ingen nytte:</a:t>
            </a:r>
          </a:p>
          <a:p>
            <a:pPr algn="l"/>
            <a:r>
              <a:rPr lang="nb-NO" b="0" i="0" dirty="0">
                <a:effectLst/>
                <a:latin typeface="Austin News Text"/>
              </a:rPr>
              <a:t>– Jeg spyler inn hoveddøren mens jeg har brannvesenet på telefonen, men jeg ser bare ugjennomtrengelig varme og røyk. Det var helt ekstremt dramatisk.</a:t>
            </a:r>
          </a:p>
          <a:p>
            <a:pPr algn="l"/>
            <a:r>
              <a:rPr lang="nb-NO" b="0" i="0" dirty="0">
                <a:effectLst/>
                <a:latin typeface="Austin News Text"/>
              </a:rPr>
              <a:t>Samtidig roper de etter leietageren som bor i hybel i underetasjen. Når han ikke svarer løper Walle ned, og ser at han ikke er der. Men det han finner, er hunden til leietageren, som bare for få dager siden har fått valper.</a:t>
            </a:r>
          </a:p>
          <a:p>
            <a:pPr algn="l"/>
            <a:r>
              <a:rPr lang="nb-NO" b="0" i="0" dirty="0">
                <a:effectLst/>
                <a:latin typeface="Austin News Text"/>
              </a:rPr>
              <a:t>Moren nekter å forlate valpene sine, så han plukker opp valpene, pakker dem inn i et pledd og får til slutt også valpemoren ut.</a:t>
            </a:r>
          </a:p>
          <a:p>
            <a:pPr algn="l"/>
            <a:r>
              <a:rPr lang="nb-NO" b="0" i="0" dirty="0">
                <a:effectLst/>
                <a:latin typeface="Austin News Text"/>
              </a:rPr>
              <a:t>– Bare sekunder etterpå var det uutholdelig med røyk.</a:t>
            </a:r>
          </a:p>
          <a:p>
            <a:pPr algn="l"/>
            <a:r>
              <a:rPr lang="nb-NO" b="0" i="0" dirty="0">
                <a:effectLst/>
                <a:latin typeface="Austin News Text"/>
              </a:rPr>
              <a:t>Han sier</a:t>
            </a:r>
            <a:r>
              <a:rPr lang="nb-NO" b="0" i="0" u="none" strike="noStrike" dirty="0">
                <a:effectLst/>
                <a:latin typeface="Austin News Text"/>
                <a:hlinkClick r:id="rId3"/>
              </a:rPr>
              <a:t> brannvesenet var der raskt, </a:t>
            </a:r>
            <a:r>
              <a:rPr lang="nb-NO" b="0" i="0" dirty="0">
                <a:effectLst/>
                <a:latin typeface="Austin News Text"/>
              </a:rPr>
              <a:t>selv om det der og da følte som en evighet. Mens de i sjokkartet tilstand sto utenfor og så røyken velte ut og huset brenne, strømmet naboene til.</a:t>
            </a:r>
          </a:p>
          <a:p>
            <a:pPr algn="l"/>
            <a:r>
              <a:rPr lang="nb-NO" b="0" i="0" dirty="0">
                <a:effectLst/>
                <a:latin typeface="Austin News Text"/>
              </a:rPr>
              <a:t>Stemmen brister når han forteller om all hjelpen de har fått i etterkant. Venner, familie og naboer flokket seg rundt dem og har tilbudt alt fra brannslukkingsapparater til smokker, klær, barnepass og sjåførtjenester.</a:t>
            </a:r>
          </a:p>
          <a:p>
            <a:pPr algn="l"/>
            <a:r>
              <a:rPr lang="nb-NO" b="0" i="0" dirty="0">
                <a:effectLst/>
                <a:latin typeface="Austin News Text"/>
              </a:rPr>
              <a:t>– Det er helt enormt med hvor mye hjelp vi har fått.</a:t>
            </a:r>
          </a:p>
          <a:p>
            <a:pPr algn="l"/>
            <a:endParaRPr lang="nb-NO" b="0" i="0" dirty="0">
              <a:effectLst/>
              <a:latin typeface="Austin News Text"/>
            </a:endParaRPr>
          </a:p>
          <a:p>
            <a:pPr algn="l"/>
            <a:r>
              <a:rPr lang="nb-NO" b="0" i="0" dirty="0">
                <a:solidFill>
                  <a:srgbClr val="2B2B2B"/>
                </a:solidFill>
                <a:effectLst/>
                <a:latin typeface="Austin News Text"/>
              </a:rPr>
              <a:t>De har fått beskjed om at huset har fått omfattende skader. Takstmannen var ved huset torsdag formiddag, og sa det kan ta mellom 6–18 måneder før de kan bo der igjen.</a:t>
            </a:r>
          </a:p>
          <a:p>
            <a:pPr algn="l"/>
            <a:r>
              <a:rPr lang="nb-NO" b="0" i="0" dirty="0">
                <a:effectLst/>
                <a:latin typeface="Austin News Text"/>
              </a:rPr>
              <a:t>Nå vil Walle advare andre.</a:t>
            </a:r>
          </a:p>
          <a:p>
            <a:pPr algn="l"/>
            <a:r>
              <a:rPr lang="nb-NO" b="0" i="0" dirty="0">
                <a:effectLst/>
                <a:latin typeface="Austin News Text"/>
              </a:rPr>
              <a:t>– Det jeg gjerne vil si, er hvor farlig </a:t>
            </a:r>
            <a:r>
              <a:rPr lang="nb-NO" b="0" i="0" dirty="0" err="1">
                <a:effectLst/>
                <a:latin typeface="Austin News Text"/>
              </a:rPr>
              <a:t>elsparkesykler</a:t>
            </a:r>
            <a:r>
              <a:rPr lang="nb-NO" b="0" i="0" dirty="0">
                <a:effectLst/>
                <a:latin typeface="Austin News Text"/>
              </a:rPr>
              <a:t> er. Du har rett og slett en bombe i hus.</a:t>
            </a:r>
          </a:p>
          <a:p>
            <a:pPr algn="l"/>
            <a:r>
              <a:rPr lang="nb-NO" b="0" i="0" dirty="0" err="1">
                <a:effectLst/>
                <a:latin typeface="Austin News Text"/>
              </a:rPr>
              <a:t>Elsparkesykkelen</a:t>
            </a:r>
            <a:r>
              <a:rPr lang="nb-NO" b="0" i="0" dirty="0">
                <a:effectLst/>
                <a:latin typeface="Austin News Text"/>
              </a:rPr>
              <a:t> de hadde var en av de mest solgte i Norge, og ble kjøpt for mindre enn et år siden. Han legger til at den fungerte ganske dårlig og hadde vært til reparasjon, hvor alt ble kontrollert og flere deler byttet. Den har siden kun vært brukt fire-fem ganger.</a:t>
            </a:r>
          </a:p>
          <a:p>
            <a:pPr algn="l"/>
            <a:r>
              <a:rPr lang="nb-NO" b="0" i="0" dirty="0">
                <a:effectLst/>
                <a:latin typeface="Austin News Text"/>
              </a:rPr>
              <a:t>– Sannsynligvis er det én av en million det skjer sånt med, men der det skjer, blir det dramatisk. Den spylte ut flammer, gjentar han.</a:t>
            </a:r>
          </a:p>
          <a:p>
            <a:endParaRPr lang="nb-NO" dirty="0"/>
          </a:p>
          <a:p>
            <a:r>
              <a:rPr lang="nb-NO" dirty="0">
                <a:hlinkClick r:id="rId4"/>
              </a:rPr>
              <a:t>El-sparkesykkel «spylte ut flammer» i gangen: – Helt ekstremt dramatisk – VG</a:t>
            </a:r>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19</a:t>
            </a:fld>
            <a:endParaRPr lang="nb-NO"/>
          </a:p>
        </p:txBody>
      </p:sp>
    </p:spTree>
    <p:extLst>
      <p:ext uri="{BB962C8B-B14F-4D97-AF65-F5344CB8AC3E}">
        <p14:creationId xmlns:p14="http://schemas.microsoft.com/office/powerpoint/2010/main" val="243836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None/>
            </a:pPr>
            <a:r>
              <a:rPr lang="nb-NO" dirty="0"/>
              <a:t>Når du er i klasserommet, er det en fin anledning til å fortelle om hva vi gjør og ulike arbeidsoppgaver vi har. Hvorfor er jobben vår viktig? Her er det rom for å si hvorfor elsikkerhet er noe elevene bør bry seg om.</a:t>
            </a:r>
          </a:p>
          <a:p>
            <a:pPr algn="l">
              <a:buFont typeface="+mj-lt"/>
              <a:buNone/>
            </a:pPr>
            <a:endParaRPr lang="nb-NO" dirty="0"/>
          </a:p>
          <a:p>
            <a:pPr algn="l">
              <a:buFont typeface="+mj-lt"/>
              <a:buNone/>
            </a:pPr>
            <a:r>
              <a:rPr lang="nb-NO" dirty="0"/>
              <a:t>Nær halvparten av alle boligbranner har elektrisk årsak, enten det er feil i det elektriske anlegget eller handler om feil bruk av elektrisk utstyr. Når vi er på tilsyn, avdekker vi feil som blir rettet opp og vi avverger dermed potensielle dødsbranner hver eneste dag. Vår jobb er meningsfull fordi den redder liv!</a:t>
            </a:r>
          </a:p>
          <a:p>
            <a:pPr algn="l">
              <a:buFont typeface="+mj-lt"/>
              <a:buNone/>
            </a:pPr>
            <a:endParaRPr lang="nb-NO" dirty="0"/>
          </a:p>
          <a:p>
            <a:pPr algn="l">
              <a:buFont typeface="+mj-lt"/>
              <a:buNone/>
            </a:pPr>
            <a:r>
              <a:rPr lang="nb-NO" dirty="0"/>
              <a:t>Alle skal ha besøk av det lokale </a:t>
            </a:r>
            <a:r>
              <a:rPr lang="nb-NO" dirty="0" err="1"/>
              <a:t>eltilsyn</a:t>
            </a:r>
            <a:r>
              <a:rPr lang="nb-NO" dirty="0"/>
              <a:t> i sin bolig, fritidsbolig og virksomhet. Tidligere var tilsynene regelstyrt og lagt opp som en «periodisk kontroll». Nå skal DLE bruke sin lokalkunnskap og </a:t>
            </a:r>
            <a:r>
              <a:rPr lang="nb-NO" dirty="0" err="1"/>
              <a:t>risikovurdere</a:t>
            </a:r>
            <a:r>
              <a:rPr lang="nb-NO" dirty="0"/>
              <a:t> hvor de setter inn tiltak. Etter tilsynet får boligeier en rapport hvor det er oppført eventuelle feil som må utbedres og anmerkninger om anbefalte tiltak for å øke elsikkerheten i boligen. Hvis vi finner feil som utgjør fare for liv og helse, kan vi frakoble strømmen på stedet.</a:t>
            </a:r>
          </a:p>
          <a:p>
            <a:pPr algn="l">
              <a:buFont typeface="+mj-lt"/>
              <a:buNone/>
            </a:pPr>
            <a:endParaRPr lang="nb-NO" dirty="0"/>
          </a:p>
          <a:p>
            <a:pPr algn="l">
              <a:buFont typeface="+mj-lt"/>
              <a:buNone/>
            </a:pPr>
            <a:r>
              <a:rPr lang="nb-NO" dirty="0"/>
              <a:t>Det er den som eier boligen som har ansvaret for at det elektriske anlegget og utstyret er i orden.</a:t>
            </a:r>
          </a:p>
        </p:txBody>
      </p:sp>
      <p:sp>
        <p:nvSpPr>
          <p:cNvPr id="4" name="Plassholder for lysbildenummer 3"/>
          <p:cNvSpPr>
            <a:spLocks noGrp="1"/>
          </p:cNvSpPr>
          <p:nvPr>
            <p:ph type="sldNum" sz="quarter" idx="5"/>
          </p:nvPr>
        </p:nvSpPr>
        <p:spPr/>
        <p:txBody>
          <a:bodyPr/>
          <a:lstStyle/>
          <a:p>
            <a:fld id="{1074A31A-C30D-4523-B9D5-717CA56FC3C5}" type="slidenum">
              <a:rPr lang="nb-NO" smtClean="0"/>
              <a:t>2</a:t>
            </a:fld>
            <a:endParaRPr lang="nb-NO"/>
          </a:p>
        </p:txBody>
      </p:sp>
    </p:spTree>
    <p:extLst>
      <p:ext uri="{BB962C8B-B14F-4D97-AF65-F5344CB8AC3E}">
        <p14:creationId xmlns:p14="http://schemas.microsoft.com/office/powerpoint/2010/main" val="1229754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Saken er fra Nettavisen (først omtalt i Bergensavisen) 9. februar 2020:</a:t>
            </a:r>
            <a:r>
              <a:rPr lang="nb-NO" sz="1200" dirty="0"/>
              <a:t> </a:t>
            </a:r>
            <a:r>
              <a:rPr lang="nb-NO" dirty="0">
                <a:hlinkClick r:id="rId3"/>
              </a:rPr>
              <a:t>https://www.nettavisen.no/nyheter/to-elsparkesykler-har-tatt-fyr-i-bergen-siden-lordag/3423921529.html</a:t>
            </a:r>
            <a:endParaRPr lang="nb-NO" dirty="0"/>
          </a:p>
          <a:p>
            <a:r>
              <a:rPr lang="nb-NO" sz="1200" dirty="0"/>
              <a:t>Først tok en sparkesykkel på lading fyr i et bygg i Bergen sentrum natt til lørdag (8. februar). Brannvesenet fikk melding om brannen like før klokken fem om morgenen. En vekter kom til stedet og fikk slokket brannet og forhindret den i å spre seg til andre deler av bygget. </a:t>
            </a:r>
          </a:p>
          <a:p>
            <a:endParaRPr lang="nb-NO" sz="1200" dirty="0"/>
          </a:p>
          <a:p>
            <a:r>
              <a:rPr lang="nb-NO" sz="1200" dirty="0"/>
              <a:t>Klokken 0938 søndag formiddag fikk nødetatene melding om røykutvikling og brann i en kjeller et annet sted i Bergen. Dette var et leilighetsbygg med seks leiligheter. Alle ble evakuert. </a:t>
            </a:r>
            <a:r>
              <a:rPr lang="nb-NO" sz="1200" dirty="0" err="1"/>
              <a:t>Elsparkesykkelen</a:t>
            </a:r>
            <a:r>
              <a:rPr lang="nb-NO" sz="1200" dirty="0"/>
              <a:t> som brant er av merket </a:t>
            </a:r>
            <a:r>
              <a:rPr lang="nb-NO" sz="1200" dirty="0" err="1"/>
              <a:t>Classywalk</a:t>
            </a:r>
            <a:r>
              <a:rPr lang="nb-NO" sz="1200" dirty="0"/>
              <a:t> S350. Det var stor røykutvikling under brannen. </a:t>
            </a:r>
          </a:p>
          <a:p>
            <a:endParaRPr lang="nb-NO" sz="1200" dirty="0"/>
          </a:p>
          <a:p>
            <a:r>
              <a:rPr lang="nb-NO" sz="1200" dirty="0"/>
              <a:t>Brannvesenet i Bergen uttalte at det var mye flaks som gjorde at det gikk relativt bra både natt til lørdag og søndag formiddag. Brannvesenet fraråder å lade sparkesyklene om natten. Når det først tar fyr, så er det en veldig intensitet i det. Det blir en kraftig røyk- og varmeutvikling på kort tid.</a:t>
            </a:r>
          </a:p>
          <a:p>
            <a:endParaRPr lang="nb-NO" sz="1200" dirty="0"/>
          </a:p>
          <a:p>
            <a:r>
              <a:rPr lang="nb-NO" sz="1200" dirty="0"/>
              <a:t>Det har tatt fyr i flere </a:t>
            </a:r>
            <a:r>
              <a:rPr lang="nb-NO" sz="1200" dirty="0" err="1"/>
              <a:t>elsparkesykler</a:t>
            </a:r>
            <a:r>
              <a:rPr lang="nb-NO" sz="1200" dirty="0"/>
              <a:t> som har stått til lading, også i Bergen. </a:t>
            </a:r>
          </a:p>
          <a:p>
            <a:endParaRPr lang="nb-NO" sz="1200" dirty="0"/>
          </a:p>
          <a:p>
            <a:r>
              <a:rPr lang="nb-NO" sz="1200" dirty="0"/>
              <a:t>Brannvesenet slukket det de fryktet kunne utarte seg til en større brann i </a:t>
            </a:r>
            <a:r>
              <a:rPr lang="nb-NO" sz="1200" dirty="0" err="1"/>
              <a:t>Damgårdsallmenningen</a:t>
            </a:r>
            <a:r>
              <a:rPr lang="nb-NO" sz="1200" dirty="0"/>
              <a:t> mandag 29. juni. Vaktkommandør Ronald Drotningsvik opplyser at det var en elektrisk sparkesykkel som hadde tatt fyr.</a:t>
            </a:r>
            <a:br>
              <a:rPr lang="nb-NO" dirty="0"/>
            </a:br>
            <a:br>
              <a:rPr lang="nb-NO" dirty="0"/>
            </a:br>
            <a:r>
              <a:rPr lang="nb-NO" sz="1200" dirty="0"/>
              <a:t>– Rommet den sto i er mer eller mindre forkullet. Det tyder på det har vært høy temperatur. Men det blir det av slike batterier, sier Drotningsvik.</a:t>
            </a:r>
            <a:br>
              <a:rPr lang="nb-NO" dirty="0"/>
            </a:br>
            <a:r>
              <a:rPr lang="nb-NO" sz="1200" dirty="0"/>
              <a:t>Han forteller at en stadig oftere opplever at slike sparkesykler tar fyr.</a:t>
            </a:r>
            <a:br>
              <a:rPr lang="nb-NO" dirty="0"/>
            </a:br>
            <a:br>
              <a:rPr lang="nb-NO" dirty="0"/>
            </a:br>
            <a:r>
              <a:rPr lang="nb-NO" sz="1200" dirty="0"/>
              <a:t>– Litiumbatterier brenner meget godt. På en slik sykkel er ikke batteriet så stort, men det kreves likevel store mengder vann for å slokke dem.</a:t>
            </a:r>
            <a:br>
              <a:rPr lang="nb-NO" dirty="0"/>
            </a:br>
            <a:r>
              <a:rPr lang="nb-NO" sz="1200" dirty="0"/>
              <a:t>Drotningsvik opplyser at de nå vil åpne opp konstruksjonene i huset for å forsikre seg om at brannen ikke ligger og ulmer. </a:t>
            </a:r>
            <a:endParaRPr lang="nb-NO" dirty="0"/>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20</a:t>
            </a:fld>
            <a:endParaRPr lang="nb-NO"/>
          </a:p>
        </p:txBody>
      </p:sp>
    </p:spTree>
    <p:extLst>
      <p:ext uri="{BB962C8B-B14F-4D97-AF65-F5344CB8AC3E}">
        <p14:creationId xmlns:p14="http://schemas.microsoft.com/office/powerpoint/2010/main" val="4602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Saken omtaler hendelse i Tønsberg, september 2018 og klippet er fra Nrk.no</a:t>
            </a:r>
            <a:r>
              <a:rPr lang="nb-NO" dirty="0"/>
              <a:t> </a:t>
            </a:r>
            <a:r>
              <a:rPr lang="nb-NO" dirty="0">
                <a:hlinkClick r:id="rId3"/>
              </a:rPr>
              <a:t>https://www.nrk.no/vestfoldogtelemark/elsykkel-batteri-eksploderte-_-bolig-ble-totalskadd-1.14208655</a:t>
            </a:r>
            <a:endParaRPr lang="nb-NO" dirty="0"/>
          </a:p>
          <a:p>
            <a:endParaRPr lang="nb-NO" dirty="0"/>
          </a:p>
          <a:p>
            <a:r>
              <a:rPr lang="nb-NO" dirty="0"/>
              <a:t>Elsykkelbatterier eksploderer, også. Til og med når det ikke står til lading!</a:t>
            </a:r>
          </a:p>
          <a:p>
            <a:r>
              <a:rPr lang="nb-NO" dirty="0"/>
              <a:t>Batteriet lå på bordet i spisestua, så ble det inspisert og deretter smalt det av seg selv uten å være tilkoblet lading. Brannen spredde seg veldig raskt i første etasje hvor alt ble utbrent og videre opp i andre etasje, forteller huseier.</a:t>
            </a:r>
          </a:p>
          <a:p>
            <a:endParaRPr lang="nb-NO" dirty="0"/>
          </a:p>
          <a:p>
            <a:r>
              <a:rPr lang="nb-NO" dirty="0"/>
              <a:t>Sønnen hadde tatt med seg elsykkelbatteriet inn i stua. Etter kort tid selvantente det. Batteriet er et typisk litium-</a:t>
            </a:r>
            <a:r>
              <a:rPr lang="nb-NO" dirty="0" err="1"/>
              <a:t>ionbatteri</a:t>
            </a:r>
            <a:r>
              <a:rPr lang="nb-NO" dirty="0"/>
              <a:t> på 45 volt. Sønnen har forklart at brannen var eksplosiv og verre enn et fyrverkeri.</a:t>
            </a:r>
          </a:p>
          <a:p>
            <a:r>
              <a:rPr lang="nb-NO" dirty="0"/>
              <a:t>Han ropte på moren sin og de kom seg ut av huset. Ingen personer ble skadet i brannen, men skadene på huset beløper seg til fire millioner kroner. </a:t>
            </a:r>
          </a:p>
          <a:p>
            <a:endParaRPr lang="nb-NO" dirty="0"/>
          </a:p>
          <a:p>
            <a:r>
              <a:rPr lang="nb-NO" sz="1300" dirty="0"/>
              <a:t>Litiumbatterier har vi i elsykler, gressklippere, kantklippere, mobilen, bærbar PC og i nær sagt alt.</a:t>
            </a:r>
          </a:p>
          <a:p>
            <a:r>
              <a:rPr lang="nb-NO" sz="1300" dirty="0"/>
              <a:t>Fra mai til september 2018 var det minst ti husbranner som har startet i et litiumbatteri, ifølge If skadeforsikring. En av boligene fikk skader for 12 millioner kroner.</a:t>
            </a:r>
          </a:p>
          <a:p>
            <a:endParaRPr lang="nb-NO" dirty="0"/>
          </a:p>
          <a:p>
            <a:endParaRPr lang="nb-NO" dirty="0"/>
          </a:p>
          <a:p>
            <a:r>
              <a:rPr lang="nb-NO" dirty="0"/>
              <a:t>Vær derfor forsiktig når batteriene lades. Gjør det kun når du kan holde øye med det! Gjør det aldri om natten når du sover. Det starter ikke flere branner om natten, men konsekvensene av en brann om natten er større og potensielt katastrofale.</a:t>
            </a: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21</a:t>
            </a:fld>
            <a:endParaRPr lang="nb-NO"/>
          </a:p>
        </p:txBody>
      </p:sp>
    </p:spTree>
    <p:extLst>
      <p:ext uri="{BB962C8B-B14F-4D97-AF65-F5344CB8AC3E}">
        <p14:creationId xmlns:p14="http://schemas.microsoft.com/office/powerpoint/2010/main" val="44428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Saken er 13 år gammel, men kan fungere spesielt mot de «udødelige» guttene. Omtalt i Dagbladet, 3.12.2009</a:t>
            </a:r>
            <a:r>
              <a:rPr lang="nb-NO" dirty="0"/>
              <a:t>: </a:t>
            </a:r>
            <a:r>
              <a:rPr lang="nb-NO" dirty="0">
                <a:hlinkClick r:id="rId3"/>
              </a:rPr>
              <a:t>https://www.dagbladet.no/nyheter/pc-tok-fyr-mor-og-fire-barn-dode/65179478</a:t>
            </a:r>
            <a:endParaRPr lang="nb-NO" dirty="0"/>
          </a:p>
          <a:p>
            <a:endParaRPr lang="nb-NO" dirty="0"/>
          </a:p>
          <a:p>
            <a:r>
              <a:rPr lang="nb-NO" dirty="0"/>
              <a:t>For hvor mange av elevene er det som har lagt fra seg </a:t>
            </a:r>
            <a:r>
              <a:rPr lang="nb-NO" dirty="0" err="1"/>
              <a:t>Pcen</a:t>
            </a:r>
            <a:r>
              <a:rPr lang="nb-NO" dirty="0"/>
              <a:t> i sofaen eller i senga? Eller rett og slett sovnet med </a:t>
            </a:r>
            <a:r>
              <a:rPr lang="nb-NO" dirty="0" err="1"/>
              <a:t>Pcen</a:t>
            </a:r>
            <a:r>
              <a:rPr lang="nb-NO" dirty="0"/>
              <a:t> i senga…</a:t>
            </a:r>
          </a:p>
          <a:p>
            <a:endParaRPr lang="nb-NO" dirty="0"/>
          </a:p>
          <a:p>
            <a:r>
              <a:rPr lang="nb-NO" sz="1200" dirty="0"/>
              <a:t>Ett av barna, en ni år gammel gutt, satt i en sofa på rommet sitt og snakket med en kamerat på nett på kvelden.</a:t>
            </a:r>
          </a:p>
          <a:p>
            <a:r>
              <a:rPr lang="nb-NO" sz="1200" dirty="0"/>
              <a:t>Da familien gikk og la seg ved midnatt, ble </a:t>
            </a:r>
            <a:r>
              <a:rPr lang="nb-NO" sz="1200" dirty="0" err="1"/>
              <a:t>pcen</a:t>
            </a:r>
            <a:r>
              <a:rPr lang="nb-NO" sz="1200" dirty="0"/>
              <a:t> liggende igjen.</a:t>
            </a:r>
          </a:p>
          <a:p>
            <a:r>
              <a:rPr lang="nb-NO" sz="1200" dirty="0"/>
              <a:t>Ved halv to-tiden varslet en nabo brannvesenet, etter å ha kjent røyklukt.</a:t>
            </a:r>
          </a:p>
          <a:p>
            <a:r>
              <a:rPr lang="nb-NO" sz="1200" dirty="0"/>
              <a:t>Etterforskerne tror at pc-batteriet ble overopphetet og tok fyr senere den natten.</a:t>
            </a:r>
          </a:p>
          <a:p>
            <a:r>
              <a:rPr lang="nb-NO" sz="1200" dirty="0"/>
              <a:t>Ilden spredte seg raskt til sofaputene og videre langs veggene opp til taket.</a:t>
            </a:r>
          </a:p>
          <a:p>
            <a:r>
              <a:rPr lang="nb-NO" sz="1200" dirty="0"/>
              <a:t>Skadene på huset er beskjedne.</a:t>
            </a:r>
          </a:p>
          <a:p>
            <a:r>
              <a:rPr lang="nb-NO" sz="1200" dirty="0"/>
              <a:t>Familien døde av røykskader og giftige branngasser.</a:t>
            </a:r>
          </a:p>
          <a:p>
            <a:r>
              <a:rPr lang="nb-NO" sz="1200" b="1" dirty="0"/>
              <a:t>Det ser ut som de forsøkte å komme seg ut huset, men mistet raskt bevisstheten på grunn av røyken.</a:t>
            </a:r>
            <a:endParaRPr lang="nb-NO" sz="1200" dirty="0"/>
          </a:p>
          <a:p>
            <a:r>
              <a:rPr lang="nb-NO" sz="1200" dirty="0"/>
              <a:t>Moren og ett av barna ble funnet i en </a:t>
            </a:r>
            <a:r>
              <a:rPr lang="nb-NO" sz="1200" dirty="0" err="1"/>
              <a:t>klesbod</a:t>
            </a:r>
            <a:r>
              <a:rPr lang="nb-NO" sz="1200" dirty="0"/>
              <a:t> i huset, to av barna lå under sengene sine, mens familiens yngste på ti måneder, lå på gulvet under vinduet inne på sitt rom.</a:t>
            </a:r>
          </a:p>
          <a:p>
            <a:r>
              <a:rPr lang="nb-NO" sz="1200" dirty="0"/>
              <a:t>- Det kan være at moren har forsøkt å redde ut det lille barnet, men rakk det ikke. Det holder med to-tre åndedrag før man blir svimmel og dårlig, kommenterer </a:t>
            </a:r>
            <a:r>
              <a:rPr lang="nb-NO" sz="1200" dirty="0" err="1"/>
              <a:t>Wejsfelt</a:t>
            </a:r>
            <a:r>
              <a:rPr lang="nb-NO" sz="1200" dirty="0"/>
              <a:t>.</a:t>
            </a:r>
          </a:p>
          <a:p>
            <a:r>
              <a:rPr lang="nb-NO" sz="1200" b="1" dirty="0"/>
              <a:t>Kortslutning</a:t>
            </a:r>
            <a:br>
              <a:rPr lang="nb-NO" sz="1200" dirty="0"/>
            </a:br>
            <a:r>
              <a:rPr lang="nb-NO" sz="1200" dirty="0" err="1"/>
              <a:t>PCen</a:t>
            </a:r>
            <a:r>
              <a:rPr lang="nb-NO" sz="1200" dirty="0"/>
              <a:t> ble funnet under sofarestene på niåringens rom.</a:t>
            </a:r>
          </a:p>
          <a:p>
            <a:r>
              <a:rPr lang="nb-NO" sz="1200" dirty="0"/>
              <a:t>Maskinen var så forbrent at det ikke lenger er mulig å se hvilket merke eller modell det var.</a:t>
            </a:r>
          </a:p>
          <a:p>
            <a:r>
              <a:rPr lang="nb-NO" sz="1200" dirty="0"/>
              <a:t>Overopphetingen kan ha forårsaket en kortslutning i batteriet.</a:t>
            </a:r>
          </a:p>
          <a:p>
            <a:endParaRPr lang="nb-NO" sz="1200" i="1" dirty="0"/>
          </a:p>
          <a:p>
            <a:r>
              <a:rPr lang="nb-NO" sz="1200" i="1" dirty="0"/>
              <a:t>Dagens pc-batterier er utstyrt med mekanismer som skal forhindre at nettopp dette skjer, men ta ingen sjanser!</a:t>
            </a:r>
          </a:p>
          <a:p>
            <a:br>
              <a:rPr lang="nb-NO" sz="1200" dirty="0"/>
            </a:br>
            <a:endParaRPr lang="nb-NO" sz="1200" dirty="0"/>
          </a:p>
          <a:p>
            <a:endParaRPr lang="nb-NO" dirty="0"/>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22</a:t>
            </a:fld>
            <a:endParaRPr lang="nb-NO"/>
          </a:p>
        </p:txBody>
      </p:sp>
    </p:spTree>
    <p:extLst>
      <p:ext uri="{BB962C8B-B14F-4D97-AF65-F5344CB8AC3E}">
        <p14:creationId xmlns:p14="http://schemas.microsoft.com/office/powerpoint/2010/main" val="3494466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Saken er fra 2016 og omtalt på TV2 Nyheter (</a:t>
            </a:r>
            <a:r>
              <a:rPr lang="nb-NO" dirty="0">
                <a:hlinkClick r:id="rId3"/>
              </a:rPr>
              <a:t>https://www.tv2.no/a/8742426/</a:t>
            </a:r>
            <a:r>
              <a:rPr lang="nb-NO" dirty="0"/>
              <a:t>)</a:t>
            </a:r>
            <a:endParaRPr lang="nb-NO" b="1" dirty="0"/>
          </a:p>
          <a:p>
            <a:r>
              <a:rPr lang="nb-NO" sz="1200" dirty="0" err="1"/>
              <a:t>Caitlin</a:t>
            </a:r>
            <a:r>
              <a:rPr lang="nb-NO" sz="1200" dirty="0"/>
              <a:t> </a:t>
            </a:r>
            <a:r>
              <a:rPr lang="nb-NO" sz="1200" dirty="0" err="1"/>
              <a:t>Rae</a:t>
            </a:r>
            <a:r>
              <a:rPr lang="nb-NO" sz="1200" dirty="0"/>
              <a:t> Durant (15) fra </a:t>
            </a:r>
            <a:r>
              <a:rPr lang="nb-NO" sz="1200" dirty="0" err="1"/>
              <a:t>Morfa</a:t>
            </a:r>
            <a:r>
              <a:rPr lang="nb-NO" sz="1200" dirty="0"/>
              <a:t> </a:t>
            </a:r>
            <a:r>
              <a:rPr lang="nb-NO" sz="1200" dirty="0" err="1"/>
              <a:t>Bychan</a:t>
            </a:r>
            <a:r>
              <a:rPr lang="nb-NO" sz="1200" dirty="0"/>
              <a:t> i Wales gjorde ikke noe annet enn det titusener av folk gjør hver dag – hun satte telefonen på lading.</a:t>
            </a:r>
          </a:p>
          <a:p>
            <a:endParaRPr lang="nb-NO" sz="1200" b="1" dirty="0"/>
          </a:p>
          <a:p>
            <a:r>
              <a:rPr lang="nb-NO" sz="1200" b="1" dirty="0"/>
              <a:t>Men i løpet av natten ble </a:t>
            </a:r>
            <a:r>
              <a:rPr lang="nb-NO" sz="1200" b="1" dirty="0" err="1"/>
              <a:t>Iphonen</a:t>
            </a:r>
            <a:r>
              <a:rPr lang="nb-NO" sz="1200" b="1" dirty="0"/>
              <a:t> overopphetet. Telefonen lå på sengen, og sengetøyet tok fyr.</a:t>
            </a:r>
            <a:endParaRPr lang="nb-NO" sz="1200" dirty="0"/>
          </a:p>
          <a:p>
            <a:endParaRPr lang="nb-NO" sz="1200" dirty="0"/>
          </a:p>
          <a:p>
            <a:r>
              <a:rPr lang="nb-NO" sz="1200" dirty="0"/>
              <a:t>Både </a:t>
            </a:r>
            <a:r>
              <a:rPr lang="nb-NO" sz="1200" dirty="0" err="1"/>
              <a:t>Caitlin</a:t>
            </a:r>
            <a:r>
              <a:rPr lang="nb-NO" sz="1200" dirty="0"/>
              <a:t> og resten av familien kom seg unna, men hele huset er ødelagt av brann, røyk og vann.</a:t>
            </a:r>
          </a:p>
          <a:p>
            <a:r>
              <a:rPr lang="nb-NO" sz="1200" dirty="0"/>
              <a:t>– Ingenting kan reddes. Underetasjen er </a:t>
            </a:r>
            <a:r>
              <a:rPr lang="nb-NO" sz="1200" dirty="0" err="1"/>
              <a:t>oversvømmet</a:t>
            </a:r>
            <a:r>
              <a:rPr lang="nb-NO" sz="1200" dirty="0"/>
              <a:t> på grunn av vannet som ble pumpet inn for å slukke brannen, sier </a:t>
            </a:r>
            <a:r>
              <a:rPr lang="nb-NO" sz="1200" dirty="0" err="1"/>
              <a:t>Caitlins</a:t>
            </a:r>
            <a:r>
              <a:rPr lang="nb-NO" sz="1200" dirty="0"/>
              <a:t> mor </a:t>
            </a:r>
            <a:r>
              <a:rPr lang="nb-NO" sz="1200" dirty="0" err="1"/>
              <a:t>Gemma</a:t>
            </a:r>
            <a:r>
              <a:rPr lang="nb-NO" sz="1200" dirty="0"/>
              <a:t> til avisen.</a:t>
            </a:r>
          </a:p>
          <a:p>
            <a:r>
              <a:rPr lang="nb-NO" sz="1200" dirty="0"/>
              <a:t>Laderen skal ha vært et ekte Apple-produkt. Likevel ble telefonen så varm at sengetøyet tok fyr.</a:t>
            </a:r>
          </a:p>
          <a:p>
            <a:endParaRPr lang="nb-NO" b="0" dirty="0"/>
          </a:p>
          <a:p>
            <a:endParaRPr lang="nb-NO" b="0" dirty="0"/>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23</a:t>
            </a:fld>
            <a:endParaRPr lang="nb-NO"/>
          </a:p>
        </p:txBody>
      </p:sp>
    </p:spTree>
    <p:extLst>
      <p:ext uri="{BB962C8B-B14F-4D97-AF65-F5344CB8AC3E}">
        <p14:creationId xmlns:p14="http://schemas.microsoft.com/office/powerpoint/2010/main" val="124979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Fra Aftenposten 2015:</a:t>
            </a:r>
            <a:r>
              <a:rPr lang="nb-NO" dirty="0"/>
              <a:t> </a:t>
            </a:r>
            <a:r>
              <a:rPr lang="nb-NO" dirty="0">
                <a:hlinkClick r:id="rId3"/>
              </a:rPr>
              <a:t>https://www.aftenposten.no/digital/i/kJv7qA/iphone-lader-eksploderte-i-senga-til-lena-12</a:t>
            </a:r>
            <a:endParaRPr lang="nb-NO" dirty="0"/>
          </a:p>
          <a:p>
            <a:endParaRPr lang="nb-NO" dirty="0"/>
          </a:p>
          <a:p>
            <a:r>
              <a:rPr lang="nb-NO" dirty="0"/>
              <a:t>Det er søndag kveld. Lena er på rommet sitt i andre etasje mens far sitter nede i stua. Da hører han et høyt smell fra etasjen over. Dattera kom sjokkert ned og fortalte at laderen hadde eksplodert og tatt fyr. </a:t>
            </a:r>
          </a:p>
          <a:p>
            <a:endParaRPr lang="nb-NO" dirty="0"/>
          </a:p>
          <a:p>
            <a:r>
              <a:rPr lang="nb-NO" sz="1200" dirty="0"/>
              <a:t>Datteren, Lena, hadde koblet </a:t>
            </a:r>
            <a:r>
              <a:rPr lang="nb-NO" sz="1200" dirty="0" err="1"/>
              <a:t>ipaden</a:t>
            </a:r>
            <a:r>
              <a:rPr lang="nb-NO" sz="1200" dirty="0"/>
              <a:t> til laderen før hun la seg for kvelden. Hun lå med laderen på siden av seg i senga da det plutselig smalt.</a:t>
            </a:r>
          </a:p>
          <a:p>
            <a:r>
              <a:rPr lang="nb-NO" sz="1200" dirty="0"/>
              <a:t>— Hun lå i senga og skulle sove da hele rommet lyste opp. Det kom svimerke på lakenet i senga, padden er svart og laderen er brent. Satt på spissen, så kunne dette vært kilde til at hele huset kunne brent ned, sier Solheim.</a:t>
            </a:r>
          </a:p>
          <a:p>
            <a:r>
              <a:rPr lang="nb-NO" sz="1200" dirty="0"/>
              <a:t>Han forteller at Apple-laderen var plugget i ei ny «padde», og ingenting skulle tilsi at noe var galt med skjøteledningen.</a:t>
            </a:r>
          </a:p>
          <a:p>
            <a:endParaRPr lang="nb-NO" dirty="0"/>
          </a:p>
          <a:p>
            <a:r>
              <a:rPr lang="nb-NO" b="1" dirty="0"/>
              <a:t>Spør elevene: Gjorde egentlig Lena noe galt her?</a:t>
            </a:r>
          </a:p>
          <a:p>
            <a:endParaRPr lang="nb-NO" dirty="0"/>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24</a:t>
            </a:fld>
            <a:endParaRPr lang="nb-NO"/>
          </a:p>
        </p:txBody>
      </p:sp>
    </p:spTree>
    <p:extLst>
      <p:ext uri="{BB962C8B-B14F-4D97-AF65-F5344CB8AC3E}">
        <p14:creationId xmlns:p14="http://schemas.microsoft.com/office/powerpoint/2010/main" val="1239514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fleste dødsbranner starter om natta. Tidlig varsling øker sjansen for å redde seg ut i tide. Alle boliger skal ha minimum én røykvarsler i hver etasje. Gjerne flere. Har du hørt en røykvarsler?</a:t>
            </a:r>
          </a:p>
          <a:p>
            <a:r>
              <a:rPr lang="nb-NO" dirty="0"/>
              <a:t>Alle hjem må også ha brannslukningsapparat. Hvilke brannslokkingsverktøy kjenner elevene til? Pulverapparat, skum, brannteppe, brannslange? Vet elevene hvor de finner dette der de bor? Vet de hvilket nummer de ringer for å varsle brann?</a:t>
            </a:r>
          </a:p>
          <a:p>
            <a:endParaRPr lang="nb-NO" dirty="0"/>
          </a:p>
          <a:p>
            <a:r>
              <a:rPr lang="nb-NO" sz="1300" b="1" dirty="0"/>
              <a:t>Så hva gjør du hvis det begynner å brenne hos deg?</a:t>
            </a:r>
          </a:p>
          <a:p>
            <a:r>
              <a:rPr lang="nb-NO" dirty="0"/>
              <a:t>Redde! Varsle! Slokke!</a:t>
            </a:r>
          </a:p>
          <a:p>
            <a:endParaRPr lang="nb-NO" dirty="0"/>
          </a:p>
          <a:p>
            <a:pPr marL="247620" indent="-247620">
              <a:buFont typeface="+mj-lt"/>
              <a:buAutoNum type="arabicPeriod"/>
            </a:pPr>
            <a:r>
              <a:rPr lang="nb-NO" dirty="0"/>
              <a:t>Sørg for å varsle alle som oppholder seg i huset. Lukk dører på vei ut for å begrense spredningen av brann og røyk. Hjelp hverandre til møteplassen (dere har vel brannøvelser og vet hvor møteplassen er? – Hvis ikke, be foreldrene deres om å sette i gang!)</a:t>
            </a:r>
          </a:p>
          <a:p>
            <a:pPr marL="247620" indent="-247620">
              <a:buFont typeface="+mj-lt"/>
              <a:buAutoNum type="arabicPeriod"/>
            </a:pPr>
            <a:r>
              <a:rPr lang="nb-NO" dirty="0"/>
              <a:t>Varsle brannvesenet på nødnummer 110. Oppgi nøyaktig adresse. </a:t>
            </a:r>
          </a:p>
          <a:p>
            <a:pPr marL="247620" indent="-247620">
              <a:buFont typeface="+mj-lt"/>
              <a:buAutoNum type="arabicPeriod"/>
            </a:pPr>
            <a:r>
              <a:rPr lang="nb-NO" dirty="0"/>
              <a:t>Dersom brannen ikke har blitt for stor, kan du forsøke å slokke. Utsett ikke deg selv eller andre for stor fare. Husk at røyken er giftig. Det kan ta kun noen få åndedrag før du svimer av. </a:t>
            </a:r>
          </a:p>
          <a:p>
            <a:endParaRPr lang="nb-NO" dirty="0"/>
          </a:p>
          <a:p>
            <a:r>
              <a:rPr lang="nb-NO" dirty="0"/>
              <a:t>Det er smart å ha brannøvelse hjemme et par ganger i året. Da vet alle hva de skal gjøre hvis det begynner å brenne!</a:t>
            </a: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25</a:t>
            </a:fld>
            <a:endParaRPr lang="nb-NO"/>
          </a:p>
        </p:txBody>
      </p:sp>
    </p:spTree>
    <p:extLst>
      <p:ext uri="{BB962C8B-B14F-4D97-AF65-F5344CB8AC3E}">
        <p14:creationId xmlns:p14="http://schemas.microsoft.com/office/powerpoint/2010/main" val="3811382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Denne oppgaven kan løses av elevene i plenum. </a:t>
            </a:r>
          </a:p>
          <a:p>
            <a:r>
              <a:rPr lang="nb-NO" dirty="0"/>
              <a:t>Det brenner i ei søppelbøtte. Hva kan du gjøre for å slukke brannen? </a:t>
            </a:r>
          </a:p>
          <a:p>
            <a:pPr marL="185715" indent="-185715">
              <a:buFont typeface="Arial" panose="020B0604020202020204" pitchFamily="34" charset="0"/>
              <a:buChar char="•"/>
            </a:pPr>
            <a:r>
              <a:rPr lang="nb-NO" dirty="0"/>
              <a:t>Begynn med å gå gjennom de tre elementene som står rundt trekanten: </a:t>
            </a:r>
          </a:p>
          <a:p>
            <a:pPr marL="680954" lvl="1" indent="-185715">
              <a:buFont typeface="Arial" panose="020B0604020202020204" pitchFamily="34" charset="0"/>
              <a:buChar char="•"/>
            </a:pPr>
            <a:r>
              <a:rPr lang="nb-NO" dirty="0"/>
              <a:t>Varme: Vi må senke temperaturen. Dette kan vi gjøre ved å tømme vann over søppelbøtta. Da vil brannen nedkjøles og dø ut. </a:t>
            </a:r>
          </a:p>
          <a:p>
            <a:pPr marL="680954" lvl="1" indent="-185715">
              <a:buFont typeface="Arial" panose="020B0604020202020204" pitchFamily="34" charset="0"/>
              <a:buChar char="•"/>
            </a:pPr>
            <a:r>
              <a:rPr lang="nb-NO" dirty="0"/>
              <a:t>Brennbart materiale: Det brennbare materiale må fjernes. Vi kan for eksempel bære søppelbøtta ut i friluft. Innholdet i søppelbøtta vil brenne opp, men du hindrer at brannen vokser og sprer seg. </a:t>
            </a:r>
          </a:p>
          <a:p>
            <a:pPr marL="680954" lvl="1" indent="-185715">
              <a:buFont typeface="Arial" panose="020B0604020202020204" pitchFamily="34" charset="0"/>
              <a:buChar char="•"/>
            </a:pPr>
            <a:r>
              <a:rPr lang="nb-NO" dirty="0"/>
              <a:t>Luft: Tilgangen til oksygen på reduseres. Vi kan for eksempel dekke til søppelbøtta med et ubrennbart lokk, for eksempel et kjelelokk. Brannen kveles og dør ut.</a:t>
            </a: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26</a:t>
            </a:fld>
            <a:endParaRPr lang="nb-NO"/>
          </a:p>
        </p:txBody>
      </p:sp>
    </p:spTree>
    <p:extLst>
      <p:ext uri="{BB962C8B-B14F-4D97-AF65-F5344CB8AC3E}">
        <p14:creationId xmlns:p14="http://schemas.microsoft.com/office/powerpoint/2010/main" val="152417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En oppsummering før vi går over til slokking og quiz.</a:t>
            </a:r>
            <a:endParaRPr lang="nb-NO" b="0" dirty="0"/>
          </a:p>
          <a:p>
            <a:r>
              <a:rPr lang="nb-NO" b="0" dirty="0"/>
              <a:t>Be dem gjerne følge Elsikkerhetsportalen på Instagram </a:t>
            </a:r>
            <a:r>
              <a:rPr lang="nb-NO" b="0" dirty="0">
                <a:sym typeface="Wingdings" panose="05000000000000000000" pitchFamily="2" charset="2"/>
              </a:rPr>
              <a:t> Der blir de minnet om hva de bør gjøre for å holde det </a:t>
            </a:r>
            <a:r>
              <a:rPr lang="nb-NO" b="0" dirty="0" err="1">
                <a:sym typeface="Wingdings" panose="05000000000000000000" pitchFamily="2" charset="2"/>
              </a:rPr>
              <a:t>elsikkert</a:t>
            </a:r>
            <a:r>
              <a:rPr lang="nb-NO" b="0" dirty="0">
                <a:sym typeface="Wingdings" panose="05000000000000000000" pitchFamily="2" charset="2"/>
              </a:rPr>
              <a:t>.</a:t>
            </a:r>
          </a:p>
          <a:p>
            <a:endParaRPr lang="nb-NO" b="0" dirty="0">
              <a:sym typeface="Wingdings" panose="05000000000000000000" pitchFamily="2" charset="2"/>
            </a:endParaRPr>
          </a:p>
          <a:p>
            <a:r>
              <a:rPr lang="nb-NO" b="0" dirty="0">
                <a:sym typeface="Wingdings" panose="05000000000000000000" pitchFamily="2" charset="2"/>
              </a:rPr>
              <a:t>Og oppfordre dem til å bruke elsikkerhetsportalen deres – at de forteller foreldrene at det finnes et sted hvor alt de trenger å vite finnes for å være tryggere!</a:t>
            </a:r>
          </a:p>
          <a:p>
            <a:endParaRPr lang="nb-NO" b="0"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27</a:t>
            </a:fld>
            <a:endParaRPr lang="nb-NO"/>
          </a:p>
        </p:txBody>
      </p:sp>
    </p:spTree>
    <p:extLst>
      <p:ext uri="{BB962C8B-B14F-4D97-AF65-F5344CB8AC3E}">
        <p14:creationId xmlns:p14="http://schemas.microsoft.com/office/powerpoint/2010/main" val="552000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Quiz med ti spørsmål som har fire svaralternativer:</a:t>
            </a:r>
          </a:p>
          <a:p>
            <a:pPr algn="l" fontAlgn="base"/>
            <a:r>
              <a:rPr lang="nb-NO" b="1" i="0" dirty="0">
                <a:solidFill>
                  <a:srgbClr val="333333"/>
                </a:solidFill>
                <a:effectLst/>
                <a:latin typeface="inherit"/>
              </a:rPr>
              <a:t>1. Hvem har ansvaret for at elanlegg og utstyr hjemme er i orden?</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2. Hvilket elektrisk apparat er årsak til flest boligbranner?</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3. Hvordan skal en elbil lades hjemme?</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4. Hvem har lov til å "fikse" på elanlegg?</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5. Omtrent hvor mange boligbranner har elektrisk årsak?</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6. Hvordan kan du unngå brann i panelovn?</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7. Hva er viktig å passe på når du skal skifte pære i lamper?</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8. Hva bør lades mens du sover?</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9. Når bør du bruke vaskemaskin, tørketrommel og oppvaskmaskin?</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10. Hva bør du gjøre med kaffetrakter og vannkoker når de ikke brukes?</a:t>
            </a:r>
            <a:endParaRPr lang="nb-NO" b="0" i="0" dirty="0">
              <a:solidFill>
                <a:srgbClr val="333333"/>
              </a:solidFill>
              <a:effectLst/>
              <a:latin typeface="Montserrat" panose="00000500000000000000" pitchFamily="2" charset="0"/>
            </a:endParaRP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28</a:t>
            </a:fld>
            <a:endParaRPr lang="nb-NO"/>
          </a:p>
        </p:txBody>
      </p:sp>
    </p:spTree>
    <p:extLst>
      <p:ext uri="{BB962C8B-B14F-4D97-AF65-F5344CB8AC3E}">
        <p14:creationId xmlns:p14="http://schemas.microsoft.com/office/powerpoint/2010/main" val="182847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Elsikkerhetsportalen.no er stedet å gå hvis elever, lærere eller foreldre har spørsmål om elsikkerhet.</a:t>
            </a:r>
          </a:p>
        </p:txBody>
      </p:sp>
      <p:sp>
        <p:nvSpPr>
          <p:cNvPr id="4" name="Plassholder for lysbildenummer 3"/>
          <p:cNvSpPr>
            <a:spLocks noGrp="1"/>
          </p:cNvSpPr>
          <p:nvPr>
            <p:ph type="sldNum" sz="quarter" idx="5"/>
          </p:nvPr>
        </p:nvSpPr>
        <p:spPr/>
        <p:txBody>
          <a:bodyPr/>
          <a:lstStyle/>
          <a:p>
            <a:fld id="{1074A31A-C30D-4523-B9D5-717CA56FC3C5}" type="slidenum">
              <a:rPr lang="nb-NO" smtClean="0"/>
              <a:t>29</a:t>
            </a:fld>
            <a:endParaRPr lang="nb-NO"/>
          </a:p>
        </p:txBody>
      </p:sp>
    </p:spTree>
    <p:extLst>
      <p:ext uri="{BB962C8B-B14F-4D97-AF65-F5344CB8AC3E}">
        <p14:creationId xmlns:p14="http://schemas.microsoft.com/office/powerpoint/2010/main" val="363088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lagt opp til å se organiseringen av elsikkerhetsarbeidet i landet, og en introduksjon til Det lokale </a:t>
            </a:r>
            <a:r>
              <a:rPr lang="nb-NO" dirty="0" err="1"/>
              <a:t>eltilsyn</a:t>
            </a:r>
            <a:r>
              <a:rPr lang="nb-NO" dirty="0"/>
              <a:t>. </a:t>
            </a:r>
          </a:p>
          <a:p>
            <a:br>
              <a:rPr lang="nb-NO" dirty="0"/>
            </a:br>
            <a:r>
              <a:rPr lang="nb-NO" dirty="0"/>
              <a:t>Justis- og beredskapsdepartementet har ansvar for rettsvesenet, kriminalomsorgen, politi- og påtalemyndigheten, redningstjenesten og samfunnssikkerhet. DSB er nasjonal elsikkerhetsmyndighet som forvalter regelverket for sikker utførelse og bruk av elektriske installasjoner og utstyr. DLE er en del av nettselskapene. Oppgaven deres er å redusere antall skader og ulykker med elektrisk årsak. DLE fører tilsyn med elektriske anlegg knyttet til nettselskapets nett. Tilsynene utføres på instruks fra DSB. Sakkyndig selskap utfører DLE-aktiviteter på vegne av DLE. De kan velge å kjøpe kontroll- og informasjonstjenester eller ha egne ansatte</a:t>
            </a:r>
          </a:p>
        </p:txBody>
      </p:sp>
      <p:sp>
        <p:nvSpPr>
          <p:cNvPr id="4" name="Plassholder for lysbildenummer 3"/>
          <p:cNvSpPr>
            <a:spLocks noGrp="1"/>
          </p:cNvSpPr>
          <p:nvPr>
            <p:ph type="sldNum" sz="quarter" idx="5"/>
          </p:nvPr>
        </p:nvSpPr>
        <p:spPr/>
        <p:txBody>
          <a:bodyPr/>
          <a:lstStyle/>
          <a:p>
            <a:fld id="{1074A31A-C30D-4523-B9D5-717CA56FC3C5}" type="slidenum">
              <a:rPr lang="nb-NO" smtClean="0"/>
              <a:t>3</a:t>
            </a:fld>
            <a:endParaRPr lang="nb-NO"/>
          </a:p>
        </p:txBody>
      </p:sp>
    </p:spTree>
    <p:extLst>
      <p:ext uri="{BB962C8B-B14F-4D97-AF65-F5344CB8AC3E}">
        <p14:creationId xmlns:p14="http://schemas.microsoft.com/office/powerpoint/2010/main" val="43775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 kommer strømmen fra?</a:t>
            </a:r>
          </a:p>
          <a:p>
            <a:r>
              <a:rPr lang="nb-NO" b="0" i="1" dirty="0">
                <a:solidFill>
                  <a:srgbClr val="4E4D4D"/>
                </a:solidFill>
                <a:effectLst/>
                <a:latin typeface="Noto Serif" panose="020B0604020202020204" pitchFamily="18" charset="0"/>
              </a:rPr>
              <a:t>Norsk kraftforsyning har den høyeste fornybarandelen og de laveste utslippene i Europa. Den foreløpige rekorden for norsk kraftproduksjon ble satt i 2020, hvor det ble produsert 154,2 </a:t>
            </a:r>
            <a:r>
              <a:rPr lang="nb-NO" b="0" i="1" dirty="0" err="1">
                <a:solidFill>
                  <a:srgbClr val="4E4D4D"/>
                </a:solidFill>
                <a:effectLst/>
                <a:latin typeface="Noto Serif" panose="020B0604020202020204" pitchFamily="18" charset="0"/>
              </a:rPr>
              <a:t>TWh</a:t>
            </a:r>
            <a:r>
              <a:rPr lang="nb-NO" b="0" i="1" dirty="0">
                <a:solidFill>
                  <a:srgbClr val="4E4D4D"/>
                </a:solidFill>
                <a:effectLst/>
                <a:latin typeface="Noto Serif" panose="020B0604020202020204" pitchFamily="18" charset="0"/>
              </a:rPr>
              <a:t>.</a:t>
            </a:r>
            <a:endParaRPr lang="nb-NO" dirty="0"/>
          </a:p>
          <a:p>
            <a:endParaRPr lang="nb-NO" dirty="0"/>
          </a:p>
          <a:p>
            <a:r>
              <a:rPr lang="nb-NO" dirty="0"/>
              <a:t>Elevene skal danner seg et bilde av hvordan strøm produseres og fraktes inn i hjemmet.</a:t>
            </a:r>
          </a:p>
          <a:p>
            <a:pPr marL="228600" indent="-228600">
              <a:buFont typeface="Arial" panose="020B0604020202020204" pitchFamily="34" charset="0"/>
              <a:buChar char="•"/>
            </a:pPr>
            <a:r>
              <a:rPr lang="nb-NO" b="1" dirty="0"/>
              <a:t>Hvordan produseres strøm?</a:t>
            </a:r>
          </a:p>
          <a:p>
            <a:pPr marL="685800" lvl="1" indent="-228600">
              <a:buFont typeface="Arial" panose="020B0604020202020204" pitchFamily="34" charset="0"/>
              <a:buChar char="•"/>
            </a:pPr>
            <a:r>
              <a:rPr lang="nb-NO" dirty="0"/>
              <a:t>Nesten all strøm i Norge lages av vannkraft. Det er selve ryggraden i kraftsystemet vårt. Strømmen av vann gjennom turbin omdanner energi. I dag står 1739 vannkraftverk for 90 prosent av den samlede norske normalårsproduksjonen. Samlet produksjonskapasitet for norsk vannkraft var på 33 403 MW ved inngangen til 2022.</a:t>
            </a:r>
          </a:p>
          <a:p>
            <a:pPr marL="685800" lvl="1" indent="-228600">
              <a:buFont typeface="Arial" panose="020B0604020202020204" pitchFamily="34" charset="0"/>
              <a:buChar char="•"/>
            </a:pPr>
            <a:r>
              <a:rPr lang="nb-NO" dirty="0"/>
              <a:t>Vindkraft – vindmøller/turbiner samler energien fra vinden. Utgjør 3,5 prosent av den norske produksjonskapasiteten. Det er 63 norske vindkraftverkanlegg. I gjennomsnitt har hver av dem 20 turbiner, og samlet skal den norske vindkraften nå levere 15 </a:t>
            </a:r>
            <a:r>
              <a:rPr lang="nb-NO" dirty="0" err="1"/>
              <a:t>TWh</a:t>
            </a:r>
            <a:r>
              <a:rPr lang="nb-NO" dirty="0"/>
              <a:t> årlig (15 000 MW). I 2020 installerte Norge fjerde mest vindkraft på land globalt. Bare Kina, USA og Brasil installerte mer.</a:t>
            </a:r>
          </a:p>
          <a:p>
            <a:pPr marL="685800" lvl="1" indent="-228600">
              <a:buFont typeface="Arial" panose="020B0604020202020204" pitchFamily="34" charset="0"/>
              <a:buChar char="•"/>
            </a:pPr>
            <a:r>
              <a:rPr lang="nb-NO" dirty="0"/>
              <a:t>Solstrøm -stadig flere installerer solcellepaneler på hustak og produserer sin egen strøm. Den strømmen de ikke forbruker selv, kan de sende tilbake til nettet og få betalt for. Ved inngangen til 2021 var samlet installert kapasitet for solkraft på 160 MW i Norge. </a:t>
            </a:r>
          </a:p>
          <a:p>
            <a:pPr marL="228600" lvl="0" indent="-228600">
              <a:buFont typeface="Arial" panose="020B0604020202020204" pitchFamily="34" charset="0"/>
              <a:buChar char="•"/>
            </a:pPr>
            <a:r>
              <a:rPr lang="nb-NO" dirty="0"/>
              <a:t>Nettselskapet vedlikeholder og passer på linjenettet/kraftlinjene som frakter strøm fra kraftverket og dit du bor.</a:t>
            </a:r>
          </a:p>
          <a:p>
            <a:pPr marL="228600" lvl="0" indent="-228600">
              <a:buFont typeface="Arial" panose="020B0604020202020204" pitchFamily="34" charset="0"/>
              <a:buChar char="•"/>
            </a:pPr>
            <a:r>
              <a:rPr lang="nb-NO" dirty="0"/>
              <a:t>Strømleverandøren selger strøm til din familie. Strøm er en konkurransevare og prisen blir satt på kraftbørsen. Vi kjøper og selger kraft til andre land.</a:t>
            </a:r>
          </a:p>
          <a:p>
            <a:pPr marL="228600" lvl="0" indent="-228600">
              <a:buFont typeface="Arial" panose="020B0604020202020204" pitchFamily="34" charset="0"/>
              <a:buChar char="•"/>
            </a:pPr>
            <a:r>
              <a:rPr lang="nb-NO" dirty="0"/>
              <a:t>Kundene (sluttbruker) er de som bruker og betaler for strømmen, slike som meg og deg/din familie.</a:t>
            </a:r>
          </a:p>
          <a:p>
            <a:pPr marL="228600" lvl="0" indent="-228600">
              <a:buFont typeface="Arial" panose="020B0604020202020204" pitchFamily="34" charset="0"/>
              <a:buChar char="•"/>
            </a:pPr>
            <a:r>
              <a:rPr lang="nb-NO" dirty="0"/>
              <a:t>Strømmen kommer inn i boligen gjennom luftledning eller kabel i bakken til inntakssikringen. Derfra inn i sikringsskapet. Vet du hvor sikringsskapet er?</a:t>
            </a:r>
          </a:p>
          <a:p>
            <a:pPr marL="457200" lvl="1" indent="0">
              <a:buFont typeface="Arial" panose="020B0604020202020204" pitchFamily="34" charset="0"/>
              <a:buNone/>
            </a:pPr>
            <a:endParaRPr lang="nb-NO" dirty="0"/>
          </a:p>
          <a:p>
            <a:pPr marL="685800" lvl="1" indent="-228600">
              <a:buFont typeface="Arial" panose="020B0604020202020204" pitchFamily="34" charset="0"/>
              <a:buChar char="•"/>
            </a:pPr>
            <a:endParaRPr lang="nb-NO"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Kilde for kraftforsyningstall og informasjon: https://energifaktanorge.no/norsk-energiforsyning/kraftforsyningen/ </a:t>
            </a:r>
          </a:p>
          <a:p>
            <a:pPr marL="457200" lvl="1"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4</a:t>
            </a:fld>
            <a:endParaRPr lang="nb-NO"/>
          </a:p>
        </p:txBody>
      </p:sp>
    </p:spTree>
    <p:extLst>
      <p:ext uri="{BB962C8B-B14F-4D97-AF65-F5344CB8AC3E}">
        <p14:creationId xmlns:p14="http://schemas.microsoft.com/office/powerpoint/2010/main" val="208791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Gi gjerne elevene et forhold til sikringsskapet. Dette er ikke et skummelt sted, men skal behandles med omhu.</a:t>
            </a:r>
          </a:p>
          <a:p>
            <a:endParaRPr lang="nb-NO" dirty="0"/>
          </a:p>
          <a:p>
            <a:r>
              <a:rPr lang="nb-NO" dirty="0"/>
              <a:t>Et elektrisk anlegg består av ledninger, koblingsbokser, stikkontakter, sikringer mm. Sikringsskapet er selve hjertet i det elektriske anlegget. All strømmen du bruker går gjennom sikringsskapet. Hvis det slurves med vedlikeholdet av elanlegget, kan det utgjøre en brannfare.</a:t>
            </a:r>
          </a:p>
          <a:p>
            <a:endParaRPr lang="nb-NO" dirty="0"/>
          </a:p>
          <a:p>
            <a:r>
              <a:rPr lang="nb-NO" dirty="0"/>
              <a:t>Elanlegget er dimensjonert for strømforbruket den gang det ble installert. Et eldre elektrisk anlegg er sjelden tilpasset dagens kraftige økning i strømforbruket, noe som øker risikoen for varmgang – som igjen kan føre til brann.</a:t>
            </a:r>
          </a:p>
          <a:p>
            <a:r>
              <a:rPr lang="nb-NO" dirty="0"/>
              <a:t>I et gjennomsnittshjem brukes det aller mest strøm fra klokka fire om ettermiddagen til klokken åtte om kvelden. Hva bruker vi strøm til i dette tidsrommet?</a:t>
            </a:r>
          </a:p>
          <a:p>
            <a:r>
              <a:rPr lang="nb-NO" dirty="0"/>
              <a:t>Strømsparing er lurt, men hvordan kan vi spare på strømmen? Skru av lyset i rom du ikke bruker/er i. Senk temperaturen om dagen når ingen er hjemme. Har elevene noen sparetips?</a:t>
            </a:r>
          </a:p>
          <a:p>
            <a:endParaRPr lang="nb-NO" dirty="0"/>
          </a:p>
          <a:p>
            <a:r>
              <a:rPr lang="nb-NO" dirty="0"/>
              <a:t>Lenke til filmsnutt: https://youtu.be/zMvQYqCV8N0</a:t>
            </a:r>
          </a:p>
        </p:txBody>
      </p:sp>
      <p:sp>
        <p:nvSpPr>
          <p:cNvPr id="4" name="Plassholder for lysbildenummer 3"/>
          <p:cNvSpPr>
            <a:spLocks noGrp="1"/>
          </p:cNvSpPr>
          <p:nvPr>
            <p:ph type="sldNum" sz="quarter" idx="5"/>
          </p:nvPr>
        </p:nvSpPr>
        <p:spPr/>
        <p:txBody>
          <a:bodyPr/>
          <a:lstStyle/>
          <a:p>
            <a:fld id="{1074A31A-C30D-4523-B9D5-717CA56FC3C5}" type="slidenum">
              <a:rPr lang="nb-NO" smtClean="0"/>
              <a:t>5</a:t>
            </a:fld>
            <a:endParaRPr lang="nb-NO"/>
          </a:p>
        </p:txBody>
      </p:sp>
    </p:spTree>
    <p:extLst>
      <p:ext uri="{BB962C8B-B14F-4D97-AF65-F5344CB8AC3E}">
        <p14:creationId xmlns:p14="http://schemas.microsoft.com/office/powerpoint/2010/main" val="284497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Fire spørsmål for å sette stemningen:</a:t>
            </a:r>
          </a:p>
          <a:p>
            <a:pPr algn="l" fontAlgn="base"/>
            <a:r>
              <a:rPr lang="nb-NO" b="1" i="0" u="sng" dirty="0">
                <a:solidFill>
                  <a:srgbClr val="000000"/>
                </a:solidFill>
                <a:effectLst/>
                <a:latin typeface="inherit"/>
              </a:rPr>
              <a:t>1. </a:t>
            </a:r>
            <a:r>
              <a:rPr lang="nb-NO" b="1" i="0" dirty="0">
                <a:solidFill>
                  <a:srgbClr val="333333"/>
                </a:solidFill>
                <a:effectLst/>
                <a:latin typeface="inherit"/>
              </a:rPr>
              <a:t>Hva er elsikkerhet?</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2. Hvor mange av boligbrannene har elektrisk årsak?</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3. Vet du hvor sikringsskapet er hjemme?</a:t>
            </a:r>
            <a:endParaRPr lang="nb-NO" b="0" i="0" dirty="0">
              <a:solidFill>
                <a:srgbClr val="333333"/>
              </a:solidFill>
              <a:effectLst/>
              <a:latin typeface="Montserrat" panose="00000500000000000000" pitchFamily="2" charset="0"/>
            </a:endParaRPr>
          </a:p>
          <a:p>
            <a:pPr algn="l" fontAlgn="base"/>
            <a:r>
              <a:rPr lang="nb-NO" b="1" i="0" dirty="0">
                <a:solidFill>
                  <a:srgbClr val="333333"/>
                </a:solidFill>
                <a:effectLst/>
                <a:latin typeface="inherit"/>
              </a:rPr>
              <a:t>4. Hva er det viktigste du bruker for å sjekke om hjemmet ditt er </a:t>
            </a:r>
            <a:r>
              <a:rPr lang="nb-NO" b="1" i="0" dirty="0" err="1">
                <a:solidFill>
                  <a:srgbClr val="333333"/>
                </a:solidFill>
                <a:effectLst/>
                <a:latin typeface="inherit"/>
              </a:rPr>
              <a:t>elsikkert</a:t>
            </a:r>
            <a:r>
              <a:rPr lang="nb-NO" b="1" i="0" dirty="0">
                <a:solidFill>
                  <a:srgbClr val="333333"/>
                </a:solidFill>
                <a:effectLst/>
                <a:latin typeface="inherit"/>
              </a:rPr>
              <a:t>?</a:t>
            </a:r>
            <a:endParaRPr lang="nb-NO" b="0" i="0" dirty="0">
              <a:solidFill>
                <a:srgbClr val="333333"/>
              </a:solidFill>
              <a:effectLst/>
              <a:latin typeface="Montserrat" panose="00000500000000000000" pitchFamily="2" charset="0"/>
            </a:endParaRPr>
          </a:p>
          <a:p>
            <a:endParaRPr lang="nb-NO" dirty="0"/>
          </a:p>
        </p:txBody>
      </p:sp>
      <p:sp>
        <p:nvSpPr>
          <p:cNvPr id="4" name="Plassholder for lysbildenummer 3"/>
          <p:cNvSpPr>
            <a:spLocks noGrp="1"/>
          </p:cNvSpPr>
          <p:nvPr>
            <p:ph type="sldNum" sz="quarter" idx="5"/>
          </p:nvPr>
        </p:nvSpPr>
        <p:spPr/>
        <p:txBody>
          <a:bodyPr/>
          <a:lstStyle/>
          <a:p>
            <a:fld id="{1074A31A-C30D-4523-B9D5-717CA56FC3C5}" type="slidenum">
              <a:rPr lang="nb-NO" smtClean="0"/>
              <a:t>6</a:t>
            </a:fld>
            <a:endParaRPr lang="nb-NO"/>
          </a:p>
        </p:txBody>
      </p:sp>
    </p:spTree>
    <p:extLst>
      <p:ext uri="{BB962C8B-B14F-4D97-AF65-F5344CB8AC3E}">
        <p14:creationId xmlns:p14="http://schemas.microsoft.com/office/powerpoint/2010/main" val="221539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Etter at elevene har fått en forståelse for hvor strømmen kommer fra, er det naturlig å snakke om bruken av den. Hensikten er å vise hva vi bruker strøm på i ulike rom i boligen, og hvilke brannfarer som finnes. Vi bruker strøm hver eneste dag, gjennom hele dagen. Strøm er altså til god hjelp. Hvordan skal vi ellers få ladet opp mobilen, for eksempel? </a:t>
            </a:r>
          </a:p>
          <a:p>
            <a:endParaRPr lang="nb-NO" dirty="0"/>
          </a:p>
          <a:p>
            <a:r>
              <a:rPr lang="nb-NO" dirty="0"/>
              <a:t>Men er elevene klar over at strøm er en farlig vare? Av alle boligbranner i landet skyldes nesten halvparten av dem strømbruk, enten ved at vi bruker elektrisk utstyr på en feil måte eller at det er feil i det elektriske anlegget. Hvor mange av elevene har elbil i familien? Og hvor mange av dem har montert ladeboks i garasjen? Du kan oppfordre de som ikke har det, å gi beskjed til foreldrene om at det bør de sørge for. Da er de alle mye tryggere.</a:t>
            </a:r>
          </a:p>
          <a:p>
            <a:endParaRPr lang="nb-NO" dirty="0"/>
          </a:p>
          <a:p>
            <a:r>
              <a:rPr lang="nb-NO" dirty="0"/>
              <a:t>Ref. også endring i NEK 400:2022 med krav om ladeboks som trådte i kraft 1. juli 2022 (ikke tilbakevirkende kraft).</a:t>
            </a:r>
          </a:p>
        </p:txBody>
      </p:sp>
      <p:sp>
        <p:nvSpPr>
          <p:cNvPr id="4" name="Plassholder for lysbildenummer 3"/>
          <p:cNvSpPr>
            <a:spLocks noGrp="1"/>
          </p:cNvSpPr>
          <p:nvPr>
            <p:ph type="sldNum" sz="quarter" idx="5"/>
          </p:nvPr>
        </p:nvSpPr>
        <p:spPr/>
        <p:txBody>
          <a:bodyPr/>
          <a:lstStyle/>
          <a:p>
            <a:fld id="{1074A31A-C30D-4523-B9D5-717CA56FC3C5}" type="slidenum">
              <a:rPr lang="nb-NO" smtClean="0"/>
              <a:t>7</a:t>
            </a:fld>
            <a:endParaRPr lang="nb-NO"/>
          </a:p>
        </p:txBody>
      </p:sp>
    </p:spTree>
    <p:extLst>
      <p:ext uri="{BB962C8B-B14F-4D97-AF65-F5344CB8AC3E}">
        <p14:creationId xmlns:p14="http://schemas.microsoft.com/office/powerpoint/2010/main" val="93842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Prøv gjerne å få til dialog med elevene. De husker bedre hvis de engasjerer seg. Still for eksempel spørsmål om hvilke elektriske produkter de har utendørs – boblebad? Elbil? Motorvarmer? Har de utendørskontakt? Brukes skjøteledning når juledekorasjonene henges opp? Hva er greit?</a:t>
            </a:r>
          </a:p>
          <a:p>
            <a:endParaRPr lang="nb-NO" dirty="0"/>
          </a:p>
          <a:p>
            <a:r>
              <a:rPr lang="nb-NO" dirty="0"/>
              <a:t>Bruk av skjøteledning er ikke farlig i seg selv, men mange bruker dem på feil måte. Først av alt; skjøteledning skal kun benyttes midlertidig og ikke seriekobles. Bruk aldri skjøteledning til varmeovner, hvitevarer og annet utstyr som bruker mye strøm. Skjøteledninger skal ikke trekkes gjennom vegger, dører eller vinduer. De er uegnet til terrassevarmere, flyttbare boblebad, drivhus etc. </a:t>
            </a:r>
          </a:p>
          <a:p>
            <a:endParaRPr lang="nb-NO" dirty="0"/>
          </a:p>
          <a:p>
            <a:r>
              <a:rPr lang="nb-NO" dirty="0"/>
              <a:t>Når julebelysningen skal opp, må den kobles til jordede stikkontakter ute, og det kreves spesielle skjøteledninger merket med IP44, disse tåler å bli utsatt for vær og utendørsforhold. </a:t>
            </a:r>
          </a:p>
          <a:p>
            <a:endParaRPr lang="nb-NO" dirty="0"/>
          </a:p>
          <a:p>
            <a:r>
              <a:rPr lang="nb-NO" dirty="0"/>
              <a:t>Elbil: vanlige stikkontakter er IKKE beregnet for lading av elektriske biler. De tåler nemlig ikke langvarig høy belastning. Det er heller ikke lenger lovlig (ref. NEK 400:2022). Hjemmelading skal skje ved ladeboks. Og den må monteres av elektriker. Det er bare registrertinstallasjonsvirksomhet som har lov til å jobbe på elanlegg. De som har lov, er registrert i myndighetenes Elvirksomhetsregisteret. Dette har verken du, mor eller far lov til å gjøre selv, hvis dere da ikke er elektrikere ansatt i et </a:t>
            </a:r>
            <a:r>
              <a:rPr lang="nb-NO" dirty="0" err="1"/>
              <a:t>elektroforektak</a:t>
            </a:r>
            <a:r>
              <a:rPr lang="nb-NO" dirty="0"/>
              <a:t> / elektroinstallatør.</a:t>
            </a:r>
          </a:p>
        </p:txBody>
      </p:sp>
      <p:sp>
        <p:nvSpPr>
          <p:cNvPr id="4" name="Plassholder for lysbildenummer 3"/>
          <p:cNvSpPr>
            <a:spLocks noGrp="1"/>
          </p:cNvSpPr>
          <p:nvPr>
            <p:ph type="sldNum" sz="quarter" idx="5"/>
          </p:nvPr>
        </p:nvSpPr>
        <p:spPr/>
        <p:txBody>
          <a:bodyPr/>
          <a:lstStyle/>
          <a:p>
            <a:fld id="{1074A31A-C30D-4523-B9D5-717CA56FC3C5}" type="slidenum">
              <a:rPr lang="nb-NO" smtClean="0"/>
              <a:t>8</a:t>
            </a:fld>
            <a:endParaRPr lang="nb-NO"/>
          </a:p>
        </p:txBody>
      </p:sp>
    </p:spTree>
    <p:extLst>
      <p:ext uri="{BB962C8B-B14F-4D97-AF65-F5344CB8AC3E}">
        <p14:creationId xmlns:p14="http://schemas.microsoft.com/office/powerpoint/2010/main" val="16814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Filmensvarighet: 02:45. Du kan laste ned filmen fra dokumentarkivet på elsikkerhetsportalen deres hvis du er usikker på nettilgangen der du skal være. Finner du den ikke, kontakt </a:t>
            </a:r>
            <a:r>
              <a:rPr lang="nb-NO" dirty="0">
                <a:hlinkClick r:id="rId3"/>
              </a:rPr>
              <a:t>portalen@elsikkerhetnorge.no</a:t>
            </a:r>
            <a:r>
              <a:rPr lang="nb-NO" dirty="0"/>
              <a:t> eller ring 481 04 391 hvis det haster.</a:t>
            </a:r>
          </a:p>
          <a:p>
            <a:endParaRPr lang="nb-NO" dirty="0"/>
          </a:p>
          <a:p>
            <a:pPr marL="0" indent="0">
              <a:buFont typeface="Arial" panose="020B0604020202020204" pitchFamily="34" charset="0"/>
              <a:buNone/>
            </a:pPr>
            <a:r>
              <a:rPr lang="nb-NO" dirty="0"/>
              <a:t>Tørrkoking og antenning av olje/fett på komfyrer og platetopper er den vanligste årsaken til boligbrann. Dette kaller vi komfyrbrann. Det skyldes uforsiktighet, uoppmerksomhet og glemsomhet ved matlaging. Det kan vi alle gjøre noe med!</a:t>
            </a:r>
          </a:p>
          <a:p>
            <a:pPr marL="228600" indent="-228600">
              <a:buFont typeface="+mj-lt"/>
              <a:buAutoNum type="arabicPeriod"/>
            </a:pPr>
            <a:r>
              <a:rPr lang="nb-NO" dirty="0"/>
              <a:t>Hold alltid øye med komfyren mens den står på. Koker du nudler, eller slenger inn en </a:t>
            </a:r>
            <a:r>
              <a:rPr lang="nb-NO" dirty="0" err="1"/>
              <a:t>grandis</a:t>
            </a:r>
            <a:r>
              <a:rPr lang="nb-NO" dirty="0"/>
              <a:t> når du kommer hjem fra skolen før du gamer, eller setter deg på nettet? Da er det fort gjort å glemme nudlene og grandisen. Plutselig er kjøkkenet og resten av huset røyklagt.</a:t>
            </a:r>
          </a:p>
          <a:p>
            <a:pPr marL="228600" indent="-228600">
              <a:buFont typeface="+mj-lt"/>
              <a:buAutoNum type="arabicPeriod"/>
            </a:pPr>
            <a:r>
              <a:rPr lang="nb-NO" dirty="0"/>
              <a:t>Vi anbefaler at alle monterer komfyrvakt. Den varsler eller kobler ut strømmen hvis en komfyrbrann er faretruende nær.</a:t>
            </a:r>
          </a:p>
          <a:p>
            <a:pPr marL="228600" indent="-228600">
              <a:buFont typeface="+mj-lt"/>
              <a:buAutoNum type="arabicPeriod"/>
            </a:pPr>
            <a:endParaRPr lang="nb-NO" dirty="0"/>
          </a:p>
          <a:p>
            <a:pPr marL="0" indent="0">
              <a:buFont typeface="+mj-lt"/>
              <a:buNone/>
            </a:pPr>
            <a:r>
              <a:rPr lang="nb-NO" dirty="0"/>
              <a:t>Når du ikke er hjemme, er det en god vane å dra ut støpselet på elektrisk utstyr som ikke er i bruk. Det er flere grunner til det. Det ene er at du reduserer risikoen for brann – og det gjelder særlig elektriske apparater som inneholder varmeelement slik som brødrister, kaffetrakter og vannkoker. Riktignok inneholder slikt utstyr en termostat som kobler ut strømmen ved et bestemt varmenivå, men termostater slutter en eller annen gang å virke. Og når det skjer fortsetter oppvarmingen av apparatet til det smelter og i verste fall antenner. Termostater slutter å virke.</a:t>
            </a:r>
          </a:p>
          <a:p>
            <a:pPr marL="0" indent="0">
              <a:buFont typeface="+mj-lt"/>
              <a:buNone/>
            </a:pPr>
            <a:r>
              <a:rPr lang="nb-NO" dirty="0"/>
              <a:t>Et spørsmål til elevene som ofte får god respons, er om foreldrene noen gang har glemt igjen en kjele/mat på komfyren.</a:t>
            </a:r>
          </a:p>
          <a:p>
            <a:endParaRPr lang="nb-NO" dirty="0"/>
          </a:p>
          <a:p>
            <a:r>
              <a:rPr lang="nb-NO" dirty="0"/>
              <a:t>Lenke til filmen på </a:t>
            </a:r>
            <a:r>
              <a:rPr lang="nb-NO" dirty="0" err="1"/>
              <a:t>YouTube</a:t>
            </a:r>
            <a:r>
              <a:rPr lang="nb-NO" dirty="0"/>
              <a:t>: https://youtu.be/CEVmgfLnQR8 </a:t>
            </a:r>
          </a:p>
        </p:txBody>
      </p:sp>
      <p:sp>
        <p:nvSpPr>
          <p:cNvPr id="4" name="Plassholder for lysbildenummer 3"/>
          <p:cNvSpPr>
            <a:spLocks noGrp="1"/>
          </p:cNvSpPr>
          <p:nvPr>
            <p:ph type="sldNum" sz="quarter" idx="5"/>
          </p:nvPr>
        </p:nvSpPr>
        <p:spPr/>
        <p:txBody>
          <a:bodyPr/>
          <a:lstStyle/>
          <a:p>
            <a:fld id="{1074A31A-C30D-4523-B9D5-717CA56FC3C5}" type="slidenum">
              <a:rPr lang="nb-NO" smtClean="0"/>
              <a:t>9</a:t>
            </a:fld>
            <a:endParaRPr lang="nb-NO"/>
          </a:p>
        </p:txBody>
      </p:sp>
    </p:spTree>
    <p:extLst>
      <p:ext uri="{BB962C8B-B14F-4D97-AF65-F5344CB8AC3E}">
        <p14:creationId xmlns:p14="http://schemas.microsoft.com/office/powerpoint/2010/main" val="284271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15174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CC8-54DA-0A42-9DA3-C9E7FB11FD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DD596-2259-614F-A986-3F25CF600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5B1C8-F927-B147-8326-E3862924A8F1}"/>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5" name="Footer Placeholder 4">
            <a:extLst>
              <a:ext uri="{FF2B5EF4-FFF2-40B4-BE49-F238E27FC236}">
                <a16:creationId xmlns:a16="http://schemas.microsoft.com/office/drawing/2014/main" id="{EC0B53A9-157A-9941-B952-607DAB5FA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F697C-66DE-734A-9CA9-579BCEA17025}"/>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40138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AABD5-DA08-A547-B641-D0E088917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8267B-68DB-BD49-A9B4-434AE7BB23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D5EC-A445-FF43-82E6-1E7554A5DCB3}"/>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5" name="Footer Placeholder 4">
            <a:extLst>
              <a:ext uri="{FF2B5EF4-FFF2-40B4-BE49-F238E27FC236}">
                <a16:creationId xmlns:a16="http://schemas.microsoft.com/office/drawing/2014/main" id="{5A76C67B-5186-6A4F-8CC0-6CBFEB11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F1686-2B7E-F34D-B970-CC7FA2D3BC5B}"/>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233716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EA2F-4473-0948-AB43-EBE335118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8B151-747D-604F-903D-9A920F317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47E0C-8A67-AE45-9E33-B90E65F82661}"/>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5" name="Footer Placeholder 4">
            <a:extLst>
              <a:ext uri="{FF2B5EF4-FFF2-40B4-BE49-F238E27FC236}">
                <a16:creationId xmlns:a16="http://schemas.microsoft.com/office/drawing/2014/main" id="{702C27D1-B1FA-884E-BB86-6AA912AD2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0875C-8A74-6B43-8AF6-63659F8EC74F}"/>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421932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3F97-6513-314A-BEB3-8AC3A43CEF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C1008-6364-A640-BA0B-D8775884B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5AB27E-7D19-9148-AFBE-D10DF7C15B9E}"/>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5" name="Footer Placeholder 4">
            <a:extLst>
              <a:ext uri="{FF2B5EF4-FFF2-40B4-BE49-F238E27FC236}">
                <a16:creationId xmlns:a16="http://schemas.microsoft.com/office/drawing/2014/main" id="{FF17AB2F-DBDD-3343-AB56-539EF251B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2543B-D933-004D-99FF-224DE8B9700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333299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5657-C487-1D4B-9C65-4DD0F323D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F2E6E-20E6-9043-A03F-A481416CA8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B42E3-D2BE-6F4D-92FC-1494FD65C1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5245B-18BD-FF4F-92B6-242006FB81F1}"/>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6" name="Footer Placeholder 5">
            <a:extLst>
              <a:ext uri="{FF2B5EF4-FFF2-40B4-BE49-F238E27FC236}">
                <a16:creationId xmlns:a16="http://schemas.microsoft.com/office/drawing/2014/main" id="{BE081255-874F-754B-A47E-861DA0CD1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19D76-7CF9-AC46-8DF1-89FFCD7B2D7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99962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E17C-5F89-8D43-BA72-7627FFCB1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69009-5908-0446-A2D3-27CA7612D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A4F87B-6AD1-4F41-B65A-1712AF5CC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BD845-9E91-C744-AC94-1F3B0763A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5476AE-7625-BD41-9CA9-51364370D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E53358-AC69-5B4B-A141-FBCF7AC85089}"/>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8" name="Footer Placeholder 7">
            <a:extLst>
              <a:ext uri="{FF2B5EF4-FFF2-40B4-BE49-F238E27FC236}">
                <a16:creationId xmlns:a16="http://schemas.microsoft.com/office/drawing/2014/main" id="{D9FCEA71-D074-9149-9053-65C6E547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57ED6-3E53-184B-96E1-A81C0B366A20}"/>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33747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104-1EED-AC46-9BFE-74C4C8973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A8C08-9E8C-6741-A2F0-5FAB6AE5E4F9}"/>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4" name="Footer Placeholder 3">
            <a:extLst>
              <a:ext uri="{FF2B5EF4-FFF2-40B4-BE49-F238E27FC236}">
                <a16:creationId xmlns:a16="http://schemas.microsoft.com/office/drawing/2014/main" id="{2AD7E1B8-2D7B-4548-B1EC-8C766C92D9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0B748-F1C5-8749-8C42-DAC929DFFC5F}"/>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30754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E7249-F53D-4B4D-A448-22699C3D26CB}"/>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3" name="Footer Placeholder 2">
            <a:extLst>
              <a:ext uri="{FF2B5EF4-FFF2-40B4-BE49-F238E27FC236}">
                <a16:creationId xmlns:a16="http://schemas.microsoft.com/office/drawing/2014/main" id="{54682F3B-F381-C642-956B-8B897A4E6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599A17-3A94-2D4B-863A-D140FD43EA0B}"/>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279984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8CEF-1C51-8C45-A4DD-823EF2ED1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E374CA-1122-FA4B-B960-C80ADBD8C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A1D2F-31D9-944B-9E05-A6DF632D8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38C1F2-E75A-7847-BE97-4BAFD26A3C17}"/>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6" name="Footer Placeholder 5">
            <a:extLst>
              <a:ext uri="{FF2B5EF4-FFF2-40B4-BE49-F238E27FC236}">
                <a16:creationId xmlns:a16="http://schemas.microsoft.com/office/drawing/2014/main" id="{87989FF9-DBBA-CD42-95A8-C1446B010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18F56-7D9A-9D48-8FD1-C96B13CCAF54}"/>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367674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87D9-2240-8D42-BF6D-3237D5EF1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33825A-5AFC-8A42-93C4-F00E40A0F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956E5-5DA8-AB49-9E03-65283DF2A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8163D5-4687-C243-A8A2-0650A7887076}"/>
              </a:ext>
            </a:extLst>
          </p:cNvPr>
          <p:cNvSpPr>
            <a:spLocks noGrp="1"/>
          </p:cNvSpPr>
          <p:nvPr>
            <p:ph type="dt" sz="half" idx="10"/>
          </p:nvPr>
        </p:nvSpPr>
        <p:spPr/>
        <p:txBody>
          <a:bodyPr/>
          <a:lstStyle/>
          <a:p>
            <a:fld id="{37A2730A-859E-B540-ADF3-E97069AD1FDB}" type="datetimeFigureOut">
              <a:rPr lang="en-US" smtClean="0"/>
              <a:t>7/13/2022</a:t>
            </a:fld>
            <a:endParaRPr lang="en-US"/>
          </a:p>
        </p:txBody>
      </p:sp>
      <p:sp>
        <p:nvSpPr>
          <p:cNvPr id="6" name="Footer Placeholder 5">
            <a:extLst>
              <a:ext uri="{FF2B5EF4-FFF2-40B4-BE49-F238E27FC236}">
                <a16:creationId xmlns:a16="http://schemas.microsoft.com/office/drawing/2014/main" id="{38300BF0-29B6-B343-A484-59353A8AC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8E5C9-1065-5147-B725-91FB99153EC6}"/>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411601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B6787-B51F-DB42-9E52-63E10EB86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B9472-27F5-2144-BCEC-3E0A96761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52788-8A6E-D24F-82D2-F38C9E41A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2730A-859E-B540-ADF3-E97069AD1FDB}" type="datetimeFigureOut">
              <a:rPr lang="en-US" smtClean="0"/>
              <a:t>7/13/2022</a:t>
            </a:fld>
            <a:endParaRPr lang="en-US"/>
          </a:p>
        </p:txBody>
      </p:sp>
      <p:sp>
        <p:nvSpPr>
          <p:cNvPr id="5" name="Footer Placeholder 4">
            <a:extLst>
              <a:ext uri="{FF2B5EF4-FFF2-40B4-BE49-F238E27FC236}">
                <a16:creationId xmlns:a16="http://schemas.microsoft.com/office/drawing/2014/main" id="{A81DDB45-653D-0C49-B78E-967549C7B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DC715-0B9A-0348-A62C-3F8BCE535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5DC9C-C50D-D242-B083-59CEE07163F1}" type="slidenum">
              <a:rPr lang="en-US" smtClean="0"/>
              <a:t>‹#›</a:t>
            </a:fld>
            <a:endParaRPr lang="en-US"/>
          </a:p>
        </p:txBody>
      </p:sp>
    </p:spTree>
    <p:extLst>
      <p:ext uri="{BB962C8B-B14F-4D97-AF65-F5344CB8AC3E}">
        <p14:creationId xmlns:p14="http://schemas.microsoft.com/office/powerpoint/2010/main" val="276884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hj_Om9MZh5M?feature=oembed" TargetMode="External"/><Relationship Id="rId5" Type="http://schemas.openxmlformats.org/officeDocument/2006/relationships/image" Target="../media/image2.jp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png"/><Relationship Id="rId4" Type="http://schemas.microsoft.com/office/2011/relationships/webextension" Target="../webextensions/webextension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zMvQYqCV8N0?feature=oembed" TargetMode="Externa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CEVmgfLnQR8?feature=oembed" TargetMode="External"/><Relationship Id="rId5" Type="http://schemas.openxmlformats.org/officeDocument/2006/relationships/image" Target="../media/image2.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vegg, innendørs, kontakt&#10;&#10;Automatisk generert beskrivelse">
            <a:extLst>
              <a:ext uri="{FF2B5EF4-FFF2-40B4-BE49-F238E27FC236}">
                <a16:creationId xmlns:a16="http://schemas.microsoft.com/office/drawing/2014/main" id="{A60FC22E-66AA-90DC-6B87-ED48296A4128}"/>
              </a:ext>
            </a:extLst>
          </p:cNvPr>
          <p:cNvPicPr>
            <a:picLocks noChangeAspect="1"/>
          </p:cNvPicPr>
          <p:nvPr/>
        </p:nvPicPr>
        <p:blipFill rotWithShape="1">
          <a:blip r:embed="rId3"/>
          <a:srcRect l="4365" r="1518" b="-1"/>
          <a:stretch/>
        </p:blipFill>
        <p:spPr>
          <a:xfrm>
            <a:off x="1" y="10"/>
            <a:ext cx="9669642" cy="6857990"/>
          </a:xfrm>
          <a:prstGeom prst="rect">
            <a:avLst/>
          </a:prstGeom>
        </p:spPr>
      </p:pic>
      <p:sp>
        <p:nvSpPr>
          <p:cNvPr id="28"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371F30E8-9BD1-863A-88A0-1EAF8D01EB00}"/>
              </a:ext>
            </a:extLst>
          </p:cNvPr>
          <p:cNvSpPr>
            <a:spLocks noGrp="1"/>
          </p:cNvSpPr>
          <p:nvPr>
            <p:ph type="ctrTitle"/>
          </p:nvPr>
        </p:nvSpPr>
        <p:spPr>
          <a:xfrm>
            <a:off x="7935402" y="743447"/>
            <a:ext cx="3445765" cy="3692028"/>
          </a:xfrm>
          <a:noFill/>
        </p:spPr>
        <p:txBody>
          <a:bodyPr>
            <a:normAutofit/>
          </a:bodyPr>
          <a:lstStyle/>
          <a:p>
            <a:pPr algn="l"/>
            <a:r>
              <a:rPr lang="nb-NO" sz="3600" dirty="0"/>
              <a:t>Elsikkerhet for ungdomstrinnet</a:t>
            </a:r>
          </a:p>
        </p:txBody>
      </p:sp>
      <p:sp>
        <p:nvSpPr>
          <p:cNvPr id="3" name="Undertittel 2">
            <a:extLst>
              <a:ext uri="{FF2B5EF4-FFF2-40B4-BE49-F238E27FC236}">
                <a16:creationId xmlns:a16="http://schemas.microsoft.com/office/drawing/2014/main" id="{64D71D7D-61FA-3028-2EC8-0279BC4FA2E0}"/>
              </a:ext>
            </a:extLst>
          </p:cNvPr>
          <p:cNvSpPr>
            <a:spLocks noGrp="1"/>
          </p:cNvSpPr>
          <p:nvPr>
            <p:ph type="subTitle" idx="1"/>
          </p:nvPr>
        </p:nvSpPr>
        <p:spPr>
          <a:xfrm>
            <a:off x="7935403" y="4629234"/>
            <a:ext cx="3445766" cy="1485319"/>
          </a:xfrm>
          <a:noFill/>
        </p:spPr>
        <p:txBody>
          <a:bodyPr>
            <a:normAutofit/>
          </a:bodyPr>
          <a:lstStyle/>
          <a:p>
            <a:pPr algn="l"/>
            <a:endParaRPr lang="nb-NO" dirty="0"/>
          </a:p>
          <a:p>
            <a:pPr algn="l"/>
            <a:r>
              <a:rPr lang="nb-NO" dirty="0"/>
              <a:t>Nettselskapets navn/logo</a:t>
            </a:r>
          </a:p>
        </p:txBody>
      </p:sp>
      <p:pic>
        <p:nvPicPr>
          <p:cNvPr id="16" name="Bilde 15" descr="Et bilde som inneholder tekst&#10;&#10;Automatisk generert beskrivelse">
            <a:extLst>
              <a:ext uri="{FF2B5EF4-FFF2-40B4-BE49-F238E27FC236}">
                <a16:creationId xmlns:a16="http://schemas.microsoft.com/office/drawing/2014/main" id="{C3F90BCB-0AF0-E1ED-0BC3-20BE71F4333A}"/>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51714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gulv, vegg, innendørs&#10;&#10;Automatisk generert beskrivelse">
            <a:extLst>
              <a:ext uri="{FF2B5EF4-FFF2-40B4-BE49-F238E27FC236}">
                <a16:creationId xmlns:a16="http://schemas.microsoft.com/office/drawing/2014/main" id="{C624D302-BE4A-B98A-AF46-CF455F364376}"/>
              </a:ext>
            </a:extLst>
          </p:cNvPr>
          <p:cNvPicPr>
            <a:picLocks noChangeAspect="1"/>
          </p:cNvPicPr>
          <p:nvPr/>
        </p:nvPicPr>
        <p:blipFill rotWithShape="1">
          <a:blip r:embed="rId3"/>
          <a:srcRect l="5884" r="-1"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B9D7021-1B93-7D2B-72B4-FA2BF26B067B}"/>
              </a:ext>
            </a:extLst>
          </p:cNvPr>
          <p:cNvSpPr>
            <a:spLocks noGrp="1"/>
          </p:cNvSpPr>
          <p:nvPr>
            <p:ph type="title"/>
          </p:nvPr>
        </p:nvSpPr>
        <p:spPr>
          <a:xfrm>
            <a:off x="7531610" y="365125"/>
            <a:ext cx="3822189" cy="1899912"/>
          </a:xfrm>
        </p:spPr>
        <p:txBody>
          <a:bodyPr>
            <a:normAutofit/>
          </a:bodyPr>
          <a:lstStyle/>
          <a:p>
            <a:r>
              <a:rPr lang="nb-NO" sz="4000"/>
              <a:t>Bruk av strøm på stuen og soverommet</a:t>
            </a:r>
          </a:p>
        </p:txBody>
      </p:sp>
      <p:sp>
        <p:nvSpPr>
          <p:cNvPr id="3" name="Plassholder for innhold 2">
            <a:extLst>
              <a:ext uri="{FF2B5EF4-FFF2-40B4-BE49-F238E27FC236}">
                <a16:creationId xmlns:a16="http://schemas.microsoft.com/office/drawing/2014/main" id="{A33A71B6-3374-07AB-31F9-9E4C0ACAB5F4}"/>
              </a:ext>
            </a:extLst>
          </p:cNvPr>
          <p:cNvSpPr>
            <a:spLocks noGrp="1"/>
          </p:cNvSpPr>
          <p:nvPr>
            <p:ph idx="1"/>
          </p:nvPr>
        </p:nvSpPr>
        <p:spPr>
          <a:xfrm>
            <a:off x="7531610" y="2434201"/>
            <a:ext cx="3822189" cy="3742762"/>
          </a:xfrm>
        </p:spPr>
        <p:txBody>
          <a:bodyPr>
            <a:normAutofit fontScale="92500"/>
          </a:bodyPr>
          <a:lstStyle/>
          <a:p>
            <a:r>
              <a:rPr lang="nb-NO" sz="1700" dirty="0"/>
              <a:t>Oppvarming:</a:t>
            </a:r>
          </a:p>
          <a:p>
            <a:pPr lvl="1"/>
            <a:r>
              <a:rPr lang="nb-NO" sz="1700" dirty="0"/>
              <a:t>«Ei </a:t>
            </a:r>
            <a:r>
              <a:rPr lang="nb-NO" sz="1700" dirty="0" err="1"/>
              <a:t>saa</a:t>
            </a:r>
            <a:r>
              <a:rPr lang="nb-NO" sz="1700" dirty="0"/>
              <a:t> </a:t>
            </a:r>
            <a:r>
              <a:rPr lang="nb-NO" sz="1700" dirty="0" err="1"/>
              <a:t>peittää</a:t>
            </a:r>
            <a:r>
              <a:rPr lang="nb-NO" sz="1700" dirty="0"/>
              <a:t>»</a:t>
            </a:r>
          </a:p>
          <a:p>
            <a:pPr lvl="1"/>
            <a:r>
              <a:rPr lang="nb-NO" sz="1700" dirty="0"/>
              <a:t>Flyttbare varmeovner må kun brukes når du er hjemme og våken.</a:t>
            </a:r>
          </a:p>
          <a:p>
            <a:pPr lvl="1"/>
            <a:r>
              <a:rPr lang="nb-NO" sz="1700" dirty="0"/>
              <a:t>Bruk aldri skjøteledning på varmeovner.</a:t>
            </a:r>
          </a:p>
          <a:p>
            <a:r>
              <a:rPr lang="nb-NO" sz="1700" dirty="0"/>
              <a:t>Belysning:</a:t>
            </a:r>
          </a:p>
          <a:p>
            <a:pPr lvl="1"/>
            <a:r>
              <a:rPr lang="nb-NO" sz="1700" dirty="0" err="1"/>
              <a:t>Downlights</a:t>
            </a:r>
            <a:r>
              <a:rPr lang="nb-NO" sz="1700" dirty="0"/>
              <a:t> må sjekkes.</a:t>
            </a:r>
          </a:p>
          <a:p>
            <a:pPr lvl="1"/>
            <a:r>
              <a:rPr lang="nb-NO" sz="1700" dirty="0"/>
              <a:t>Bruk riktig lyspære og pass på avstand mellom pære og lampeskjerm.</a:t>
            </a:r>
          </a:p>
          <a:p>
            <a:pPr lvl="1"/>
            <a:r>
              <a:rPr lang="nb-NO" sz="1700" dirty="0"/>
              <a:t>LED-pærer er «</a:t>
            </a:r>
            <a:r>
              <a:rPr lang="nb-NO" sz="1700" dirty="0" err="1"/>
              <a:t>gooood</a:t>
            </a:r>
            <a:r>
              <a:rPr lang="nb-NO" sz="1700" dirty="0"/>
              <a:t>»!</a:t>
            </a:r>
          </a:p>
          <a:p>
            <a:pPr lvl="1"/>
            <a:r>
              <a:rPr lang="nb-NO" sz="1700" dirty="0"/>
              <a:t>Lamper på soverommet bør være tak- eller veggmonterte!</a:t>
            </a:r>
          </a:p>
        </p:txBody>
      </p:sp>
      <p:pic>
        <p:nvPicPr>
          <p:cNvPr id="8" name="Bilde 7" descr="Et bilde som inneholder tekst&#10;&#10;Automatisk generert beskrivelse">
            <a:extLst>
              <a:ext uri="{FF2B5EF4-FFF2-40B4-BE49-F238E27FC236}">
                <a16:creationId xmlns:a16="http://schemas.microsoft.com/office/drawing/2014/main" id="{8433C92A-D80A-C76F-B7FC-7B033CD44485}"/>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94704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ssholder for innhold 5" descr="Et bilde som inneholder vegg, sitter, innendørs, brun&#10;&#10;Automatisk generert beskrivelse">
            <a:extLst>
              <a:ext uri="{FF2B5EF4-FFF2-40B4-BE49-F238E27FC236}">
                <a16:creationId xmlns:a16="http://schemas.microsoft.com/office/drawing/2014/main" id="{4A67E4AB-1EEC-4CE2-255A-9FB2CC62F873}"/>
              </a:ext>
            </a:extLst>
          </p:cNvPr>
          <p:cNvPicPr>
            <a:picLocks noGrp="1" noChangeAspect="1"/>
          </p:cNvPicPr>
          <p:nvPr>
            <p:ph sz="half" idx="2"/>
          </p:nvPr>
        </p:nvPicPr>
        <p:blipFill rotWithShape="1">
          <a:blip r:embed="rId3"/>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4D91CE3-9432-2F21-DBFA-E00F6DA5750F}"/>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3100"/>
              <a:t>Hvor mange kWh bruker varmeovnen når den har stått på i én time?</a:t>
            </a:r>
          </a:p>
        </p:txBody>
      </p:sp>
      <p:sp>
        <p:nvSpPr>
          <p:cNvPr id="3" name="Plassholder for innhold 2">
            <a:extLst>
              <a:ext uri="{FF2B5EF4-FFF2-40B4-BE49-F238E27FC236}">
                <a16:creationId xmlns:a16="http://schemas.microsoft.com/office/drawing/2014/main" id="{EE4D4F24-8482-C5F0-474C-2366EE530B97}"/>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2000"/>
              <a:t>Elektrisk energi måles i kilowatt (kWh)</a:t>
            </a:r>
          </a:p>
          <a:p>
            <a:pPr lvl="1"/>
            <a:r>
              <a:rPr lang="en-US" sz="2000"/>
              <a:t>k=kilo</a:t>
            </a:r>
          </a:p>
          <a:p>
            <a:pPr lvl="1"/>
            <a:r>
              <a:rPr lang="en-US" sz="2000"/>
              <a:t>W=watt</a:t>
            </a:r>
          </a:p>
          <a:p>
            <a:pPr lvl="1"/>
            <a:r>
              <a:rPr lang="en-US" sz="2000"/>
              <a:t>h=time</a:t>
            </a:r>
          </a:p>
          <a:p>
            <a:r>
              <a:rPr lang="en-US" sz="2000"/>
              <a:t>Formel for utregning</a:t>
            </a:r>
          </a:p>
          <a:p>
            <a:pPr lvl="1"/>
            <a:r>
              <a:rPr lang="en-US" sz="2000"/>
              <a:t>P= U x I</a:t>
            </a:r>
          </a:p>
          <a:p>
            <a:pPr marL="457200" lvl="1"/>
            <a:r>
              <a:rPr lang="en-US" sz="2000"/>
              <a:t>(effekt= spenning x strøm)</a:t>
            </a:r>
          </a:p>
        </p:txBody>
      </p:sp>
      <p:sp>
        <p:nvSpPr>
          <p:cNvPr id="9" name="TekstSylinder 8">
            <a:extLst>
              <a:ext uri="{FF2B5EF4-FFF2-40B4-BE49-F238E27FC236}">
                <a16:creationId xmlns:a16="http://schemas.microsoft.com/office/drawing/2014/main" id="{1250C88A-E790-7433-7277-104CAE84EEED}"/>
              </a:ext>
            </a:extLst>
          </p:cNvPr>
          <p:cNvSpPr txBox="1"/>
          <p:nvPr/>
        </p:nvSpPr>
        <p:spPr>
          <a:xfrm>
            <a:off x="9532883" y="5230074"/>
            <a:ext cx="1705916" cy="646331"/>
          </a:xfrm>
          <a:prstGeom prst="rect">
            <a:avLst/>
          </a:prstGeom>
          <a:noFill/>
        </p:spPr>
        <p:txBody>
          <a:bodyPr wrap="none" rtlCol="0">
            <a:spAutoFit/>
          </a:bodyPr>
          <a:lstStyle/>
          <a:p>
            <a:r>
              <a:rPr lang="nb-NO" dirty="0">
                <a:solidFill>
                  <a:srgbClr val="FF0000"/>
                </a:solidFill>
              </a:rPr>
              <a:t>Spenning: 230 V</a:t>
            </a:r>
            <a:br>
              <a:rPr lang="nb-NO" dirty="0">
                <a:solidFill>
                  <a:srgbClr val="FF0000"/>
                </a:solidFill>
              </a:rPr>
            </a:br>
            <a:r>
              <a:rPr lang="nb-NO" dirty="0">
                <a:solidFill>
                  <a:srgbClr val="FF0000"/>
                </a:solidFill>
              </a:rPr>
              <a:t>Strøm: 4,35</a:t>
            </a:r>
          </a:p>
        </p:txBody>
      </p:sp>
      <p:pic>
        <p:nvPicPr>
          <p:cNvPr id="10" name="Bilde 9" descr="Et bilde som inneholder tekst&#10;&#10;Automatisk generert beskrivelse">
            <a:extLst>
              <a:ext uri="{FF2B5EF4-FFF2-40B4-BE49-F238E27FC236}">
                <a16:creationId xmlns:a16="http://schemas.microsoft.com/office/drawing/2014/main" id="{2FDC5D92-214E-4119-B9FD-30F117ABDDC1}"/>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97124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Tillegg 1" title="Kahoot! for PowerPoint">
                <a:extLst>
                  <a:ext uri="{FF2B5EF4-FFF2-40B4-BE49-F238E27FC236}">
                    <a16:creationId xmlns:a16="http://schemas.microsoft.com/office/drawing/2014/main" id="{ADFC7F00-4EA3-46B5-4CA9-77AD423BBB4D}"/>
                  </a:ext>
                </a:extLst>
              </p:cNvPr>
              <p:cNvGraphicFramePr>
                <a:graphicFrameLocks noGrp="1"/>
              </p:cNvGraphicFramePr>
              <p:nvPr/>
            </p:nvGraphicFramePr>
            <p:xfrm>
              <a:off x="2286000" y="1142999"/>
              <a:ext cx="7620000" cy="4572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Tillegg 1" title="Kahoot! for PowerPoint">
                <a:extLst>
                  <a:ext uri="{FF2B5EF4-FFF2-40B4-BE49-F238E27FC236}">
                    <a16:creationId xmlns:a16="http://schemas.microsoft.com/office/drawing/2014/main" id="{ADFC7F00-4EA3-46B5-4CA9-77AD423BBB4D}"/>
                  </a:ext>
                </a:extLst>
              </p:cNvPr>
              <p:cNvPicPr>
                <a:picLocks noGrp="1" noRot="1" noChangeAspect="1" noMove="1" noResize="1" noEditPoints="1" noAdjustHandles="1" noChangeArrowheads="1" noChangeShapeType="1"/>
              </p:cNvPicPr>
              <p:nvPr/>
            </p:nvPicPr>
            <p:blipFill>
              <a:blip r:embed="rId4"/>
              <a:stretch>
                <a:fillRect/>
              </a:stretch>
            </p:blipFill>
            <p:spPr>
              <a:xfrm>
                <a:off x="2286000" y="1142999"/>
                <a:ext cx="7620000" cy="4572000"/>
              </a:xfrm>
              <a:prstGeom prst="rect">
                <a:avLst/>
              </a:prstGeom>
            </p:spPr>
          </p:pic>
        </mc:Fallback>
      </mc:AlternateContent>
      <p:pic>
        <p:nvPicPr>
          <p:cNvPr id="3" name="Bilde 2" descr="Et bilde som inneholder tekst&#10;&#10;Automatisk generert beskrivelse">
            <a:extLst>
              <a:ext uri="{FF2B5EF4-FFF2-40B4-BE49-F238E27FC236}">
                <a16:creationId xmlns:a16="http://schemas.microsoft.com/office/drawing/2014/main" id="{2F1A010D-9505-73AE-D4F9-53F060613895}"/>
              </a:ext>
            </a:extLst>
          </p:cNvPr>
          <p:cNvPicPr>
            <a:picLocks noChangeAspect="1"/>
          </p:cNvPicPr>
          <p:nvPr/>
        </p:nvPicPr>
        <p:blipFill>
          <a:blip r:embed="rId5"/>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288604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ssholder for innhold 9" descr="Et bilde som inneholder tre, utendørs&#10;&#10;Automatisk generert beskrivelse">
            <a:extLst>
              <a:ext uri="{FF2B5EF4-FFF2-40B4-BE49-F238E27FC236}">
                <a16:creationId xmlns:a16="http://schemas.microsoft.com/office/drawing/2014/main" id="{F380E893-1F36-6000-DB7D-134E7FE70229}"/>
              </a:ext>
            </a:extLst>
          </p:cNvPr>
          <p:cNvPicPr>
            <a:picLocks noGrp="1" noChangeAspect="1"/>
          </p:cNvPicPr>
          <p:nvPr>
            <p:ph sz="half" idx="2"/>
          </p:nvPr>
        </p:nvPicPr>
        <p:blipFill rotWithShape="1">
          <a:blip r:embed="rId3"/>
          <a:srcRect l="4334" r="1549" b="-1"/>
          <a:stretch/>
        </p:blipFill>
        <p:spPr>
          <a:xfrm>
            <a:off x="2522356" y="10"/>
            <a:ext cx="9669642" cy="6857990"/>
          </a:xfrm>
          <a:prstGeom prst="rect">
            <a:avLst/>
          </a:prstGeom>
        </p:spPr>
      </p:pic>
      <p:sp>
        <p:nvSpPr>
          <p:cNvPr id="23"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7B1B6C4D-A98A-C887-6F2F-4AEE2B6E685D}"/>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Lading av batterier</a:t>
            </a:r>
          </a:p>
        </p:txBody>
      </p:sp>
      <p:sp>
        <p:nvSpPr>
          <p:cNvPr id="3" name="Plassholder for innhold 2">
            <a:extLst>
              <a:ext uri="{FF2B5EF4-FFF2-40B4-BE49-F238E27FC236}">
                <a16:creationId xmlns:a16="http://schemas.microsoft.com/office/drawing/2014/main" id="{4167C972-78D8-1352-A389-954C50BBB110}"/>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2000"/>
              <a:t>Lad kun når du er våken og tilstede!</a:t>
            </a:r>
          </a:p>
          <a:p>
            <a:r>
              <a:rPr lang="en-US" sz="2000"/>
              <a:t>Ha oppsyn med produktene mens du lader.</a:t>
            </a:r>
          </a:p>
          <a:p>
            <a:r>
              <a:rPr lang="en-US" sz="2000"/>
              <a:t>Unngå harde slag mot batteriet.</a:t>
            </a:r>
          </a:p>
          <a:p>
            <a:r>
              <a:rPr lang="en-US" sz="2000"/>
              <a:t>Dette gjelder også mobilen!</a:t>
            </a:r>
          </a:p>
        </p:txBody>
      </p:sp>
      <p:pic>
        <p:nvPicPr>
          <p:cNvPr id="17" name="Bilde 16" descr="Et bilde som inneholder tekst&#10;&#10;Automatisk generert beskrivelse">
            <a:extLst>
              <a:ext uri="{FF2B5EF4-FFF2-40B4-BE49-F238E27FC236}">
                <a16:creationId xmlns:a16="http://schemas.microsoft.com/office/drawing/2014/main" id="{3A2C879B-2D71-6AE0-096B-BA739A420A1C}"/>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26304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Lader du smart?">
            <a:hlinkClick r:id="" action="ppaction://media"/>
            <a:extLst>
              <a:ext uri="{FF2B5EF4-FFF2-40B4-BE49-F238E27FC236}">
                <a16:creationId xmlns:a16="http://schemas.microsoft.com/office/drawing/2014/main" id="{CFED1A6F-9620-6350-BC55-C6DF293E813A}"/>
              </a:ext>
            </a:extLst>
          </p:cNvPr>
          <p:cNvPicPr>
            <a:picLocks noRot="1" noChangeAspect="1"/>
          </p:cNvPicPr>
          <p:nvPr>
            <a:videoFile r:link="rId1"/>
          </p:nvPr>
        </p:nvPicPr>
        <p:blipFill>
          <a:blip r:embed="rId4"/>
          <a:stretch>
            <a:fillRect/>
          </a:stretch>
        </p:blipFill>
        <p:spPr>
          <a:xfrm>
            <a:off x="840827" y="661692"/>
            <a:ext cx="9844473" cy="5562127"/>
          </a:xfrm>
          <a:prstGeom prst="rect">
            <a:avLst/>
          </a:prstGeom>
        </p:spPr>
      </p:pic>
      <p:pic>
        <p:nvPicPr>
          <p:cNvPr id="3" name="Bilde 2" descr="Et bilde som inneholder tekst&#10;&#10;Automatisk generert beskrivelse">
            <a:extLst>
              <a:ext uri="{FF2B5EF4-FFF2-40B4-BE49-F238E27FC236}">
                <a16:creationId xmlns:a16="http://schemas.microsoft.com/office/drawing/2014/main" id="{8FC91660-A3A5-F97A-55A3-0EAC02B3F98E}"/>
              </a:ext>
            </a:extLst>
          </p:cNvPr>
          <p:cNvPicPr>
            <a:picLocks noChangeAspect="1"/>
          </p:cNvPicPr>
          <p:nvPr/>
        </p:nvPicPr>
        <p:blipFill>
          <a:blip r:embed="rId5"/>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20474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vegg, innendørs&#10;&#10;Automatisk generert beskrivelse">
            <a:extLst>
              <a:ext uri="{FF2B5EF4-FFF2-40B4-BE49-F238E27FC236}">
                <a16:creationId xmlns:a16="http://schemas.microsoft.com/office/drawing/2014/main" id="{B9A6F996-5AC7-B847-DDE8-AA00684F4309}"/>
              </a:ext>
            </a:extLst>
          </p:cNvPr>
          <p:cNvPicPr>
            <a:picLocks noChangeAspect="1"/>
          </p:cNvPicPr>
          <p:nvPr/>
        </p:nvPicPr>
        <p:blipFill rotWithShape="1">
          <a:blip r:embed="rId3"/>
          <a:srcRect t="5436"/>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F5D9B71-8318-D86A-5361-AE559971D931}"/>
              </a:ext>
            </a:extLst>
          </p:cNvPr>
          <p:cNvSpPr>
            <a:spLocks noGrp="1"/>
          </p:cNvSpPr>
          <p:nvPr>
            <p:ph type="title"/>
          </p:nvPr>
        </p:nvSpPr>
        <p:spPr>
          <a:xfrm>
            <a:off x="7531610" y="365125"/>
            <a:ext cx="3822189" cy="1899912"/>
          </a:xfrm>
        </p:spPr>
        <p:txBody>
          <a:bodyPr>
            <a:normAutofit/>
          </a:bodyPr>
          <a:lstStyle/>
          <a:p>
            <a:r>
              <a:rPr lang="nb-NO" sz="4000"/>
              <a:t>Sjekk for varmgang</a:t>
            </a:r>
          </a:p>
        </p:txBody>
      </p:sp>
      <p:sp>
        <p:nvSpPr>
          <p:cNvPr id="9" name="Content Placeholder 8">
            <a:extLst>
              <a:ext uri="{FF2B5EF4-FFF2-40B4-BE49-F238E27FC236}">
                <a16:creationId xmlns:a16="http://schemas.microsoft.com/office/drawing/2014/main" id="{40F3B468-D265-7BFB-0888-B44CCE737803}"/>
              </a:ext>
            </a:extLst>
          </p:cNvPr>
          <p:cNvSpPr>
            <a:spLocks noGrp="1"/>
          </p:cNvSpPr>
          <p:nvPr>
            <p:ph idx="1"/>
          </p:nvPr>
        </p:nvSpPr>
        <p:spPr>
          <a:xfrm>
            <a:off x="7531610" y="2434201"/>
            <a:ext cx="3822189" cy="3742762"/>
          </a:xfrm>
        </p:spPr>
        <p:txBody>
          <a:bodyPr>
            <a:normAutofit/>
          </a:bodyPr>
          <a:lstStyle/>
          <a:p>
            <a:r>
              <a:rPr lang="en-US" sz="2000" dirty="0"/>
              <a:t>Det er smart å </a:t>
            </a:r>
            <a:r>
              <a:rPr lang="en-US" sz="2000" dirty="0" err="1"/>
              <a:t>sjekke</a:t>
            </a:r>
            <a:r>
              <a:rPr lang="en-US" sz="2000" dirty="0"/>
              <a:t> </a:t>
            </a:r>
            <a:r>
              <a:rPr lang="en-US" sz="2000" dirty="0" err="1"/>
              <a:t>støpsler</a:t>
            </a:r>
            <a:r>
              <a:rPr lang="en-US" sz="2000" dirty="0"/>
              <a:t> og </a:t>
            </a:r>
            <a:r>
              <a:rPr lang="en-US" sz="2000" dirty="0" err="1"/>
              <a:t>stikkontakter</a:t>
            </a:r>
            <a:r>
              <a:rPr lang="en-US" sz="2000" dirty="0"/>
              <a:t> </a:t>
            </a:r>
            <a:r>
              <a:rPr lang="en-US" sz="2000" dirty="0" err="1"/>
              <a:t>jevnlig</a:t>
            </a:r>
            <a:r>
              <a:rPr lang="en-US" sz="2000" dirty="0"/>
              <a:t>.</a:t>
            </a:r>
          </a:p>
          <a:p>
            <a:r>
              <a:rPr lang="en-US" sz="2000" dirty="0" err="1"/>
              <a:t>Særlig</a:t>
            </a:r>
            <a:r>
              <a:rPr lang="en-US" sz="2000" dirty="0"/>
              <a:t> </a:t>
            </a:r>
            <a:r>
              <a:rPr lang="en-US" sz="2000" dirty="0" err="1"/>
              <a:t>utsatt</a:t>
            </a:r>
            <a:r>
              <a:rPr lang="en-US" sz="2000" dirty="0"/>
              <a:t> for </a:t>
            </a:r>
            <a:r>
              <a:rPr lang="en-US" sz="2000" dirty="0" err="1"/>
              <a:t>varmgang</a:t>
            </a:r>
            <a:r>
              <a:rPr lang="en-US" sz="2000" dirty="0"/>
              <a:t> er </a:t>
            </a:r>
            <a:r>
              <a:rPr lang="en-US" sz="2000" dirty="0" err="1"/>
              <a:t>varmtvannsberedere</a:t>
            </a:r>
            <a:r>
              <a:rPr lang="en-US" sz="2000" dirty="0"/>
              <a:t>.</a:t>
            </a:r>
          </a:p>
          <a:p>
            <a:r>
              <a:rPr lang="en-US" sz="2000" dirty="0" err="1"/>
              <a:t>Varmgang</a:t>
            </a:r>
            <a:r>
              <a:rPr lang="en-US" sz="2000" dirty="0"/>
              <a:t> I </a:t>
            </a:r>
            <a:r>
              <a:rPr lang="en-US" sz="2000" dirty="0" err="1"/>
              <a:t>tilkobling</a:t>
            </a:r>
            <a:r>
              <a:rPr lang="en-US" sz="2000" dirty="0"/>
              <a:t>/</a:t>
            </a:r>
            <a:r>
              <a:rPr lang="en-US" sz="2000" dirty="0" err="1"/>
              <a:t>støpsel</a:t>
            </a:r>
            <a:r>
              <a:rPr lang="en-US" sz="2000" dirty="0"/>
              <a:t>/</a:t>
            </a:r>
            <a:r>
              <a:rPr lang="en-US" sz="2000" dirty="0" err="1"/>
              <a:t>kontakt</a:t>
            </a:r>
            <a:r>
              <a:rPr lang="en-US" sz="2000" dirty="0"/>
              <a:t> er </a:t>
            </a:r>
            <a:r>
              <a:rPr lang="en-US" sz="2000" dirty="0" err="1"/>
              <a:t>en</a:t>
            </a:r>
            <a:r>
              <a:rPr lang="en-US" sz="2000" dirty="0"/>
              <a:t> </a:t>
            </a:r>
            <a:r>
              <a:rPr lang="en-US" sz="2000" dirty="0" err="1"/>
              <a:t>farlig</a:t>
            </a:r>
            <a:r>
              <a:rPr lang="en-US" sz="2000" dirty="0"/>
              <a:t> </a:t>
            </a:r>
            <a:r>
              <a:rPr lang="en-US" sz="2000" dirty="0" err="1"/>
              <a:t>feil</a:t>
            </a:r>
            <a:r>
              <a:rPr lang="en-US" sz="2000" dirty="0"/>
              <a:t> </a:t>
            </a:r>
            <a:r>
              <a:rPr lang="en-US" sz="2000" dirty="0" err="1"/>
              <a:t>som</a:t>
            </a:r>
            <a:r>
              <a:rPr lang="en-US" sz="2000" dirty="0"/>
              <a:t> </a:t>
            </a:r>
            <a:r>
              <a:rPr lang="en-US" sz="2000" dirty="0" err="1"/>
              <a:t>medfører</a:t>
            </a:r>
            <a:r>
              <a:rPr lang="en-US" sz="2000" dirty="0"/>
              <a:t> </a:t>
            </a:r>
            <a:r>
              <a:rPr lang="en-US" sz="2000" dirty="0" err="1"/>
              <a:t>brannfare</a:t>
            </a:r>
            <a:r>
              <a:rPr lang="en-US" sz="2000" dirty="0"/>
              <a:t>.</a:t>
            </a:r>
          </a:p>
        </p:txBody>
      </p:sp>
      <p:pic>
        <p:nvPicPr>
          <p:cNvPr id="10" name="Bilde 9" descr="Et bilde som inneholder tekst&#10;&#10;Automatisk generert beskrivelse">
            <a:extLst>
              <a:ext uri="{FF2B5EF4-FFF2-40B4-BE49-F238E27FC236}">
                <a16:creationId xmlns:a16="http://schemas.microsoft.com/office/drawing/2014/main" id="{685720BC-69E7-2F5B-A838-39700E42BA62}"/>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419775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637434-BFE2-DF88-1F7C-D78C49089C06}"/>
              </a:ext>
            </a:extLst>
          </p:cNvPr>
          <p:cNvSpPr>
            <a:spLocks noGrp="1"/>
          </p:cNvSpPr>
          <p:nvPr>
            <p:ph type="title"/>
          </p:nvPr>
        </p:nvSpPr>
        <p:spPr/>
        <p:txBody>
          <a:bodyPr/>
          <a:lstStyle/>
          <a:p>
            <a:r>
              <a:rPr lang="nb-NO" dirty="0"/>
              <a:t>Hva brukes strøm til?</a:t>
            </a:r>
          </a:p>
        </p:txBody>
      </p:sp>
      <p:pic>
        <p:nvPicPr>
          <p:cNvPr id="5" name="Plassholder for innhold 4" descr="Et bilde som inneholder tekst, person, innendørs&#10;&#10;Automatisk generert beskrivelse">
            <a:extLst>
              <a:ext uri="{FF2B5EF4-FFF2-40B4-BE49-F238E27FC236}">
                <a16:creationId xmlns:a16="http://schemas.microsoft.com/office/drawing/2014/main" id="{4F06580C-198E-A779-DEC9-BF13620C2E8A}"/>
              </a:ext>
            </a:extLst>
          </p:cNvPr>
          <p:cNvPicPr>
            <a:picLocks noGrp="1" noChangeAspect="1"/>
          </p:cNvPicPr>
          <p:nvPr>
            <p:ph idx="1"/>
          </p:nvPr>
        </p:nvPicPr>
        <p:blipFill>
          <a:blip r:embed="rId3"/>
          <a:stretch>
            <a:fillRect/>
          </a:stretch>
        </p:blipFill>
        <p:spPr>
          <a:xfrm>
            <a:off x="2247732" y="1825625"/>
            <a:ext cx="7696535" cy="4351338"/>
          </a:xfrm>
        </p:spPr>
      </p:pic>
      <p:pic>
        <p:nvPicPr>
          <p:cNvPr id="6" name="Bilde 5" descr="Et bilde som inneholder tekst&#10;&#10;Automatisk generert beskrivelse">
            <a:extLst>
              <a:ext uri="{FF2B5EF4-FFF2-40B4-BE49-F238E27FC236}">
                <a16:creationId xmlns:a16="http://schemas.microsoft.com/office/drawing/2014/main" id="{BEC124ED-01DB-3843-87CC-030AA8F5C2F8}"/>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40874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person, mann&#10;&#10;Automatisk generert beskrivelse">
            <a:extLst>
              <a:ext uri="{FF2B5EF4-FFF2-40B4-BE49-F238E27FC236}">
                <a16:creationId xmlns:a16="http://schemas.microsoft.com/office/drawing/2014/main" id="{14043A28-5F47-E064-989E-9F10BB7146BE}"/>
              </a:ext>
            </a:extLst>
          </p:cNvPr>
          <p:cNvPicPr>
            <a:picLocks noChangeAspect="1"/>
          </p:cNvPicPr>
          <p:nvPr/>
        </p:nvPicPr>
        <p:blipFill rotWithShape="1">
          <a:blip r:embed="rId3"/>
          <a:srcRect r="6237"/>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5D9EA7D-2C94-E2CD-D4AD-7BE208609A99}"/>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Samtidig er strøm farlig.</a:t>
            </a:r>
          </a:p>
        </p:txBody>
      </p:sp>
      <p:sp>
        <p:nvSpPr>
          <p:cNvPr id="3" name="Plassholder for tekst 2">
            <a:extLst>
              <a:ext uri="{FF2B5EF4-FFF2-40B4-BE49-F238E27FC236}">
                <a16:creationId xmlns:a16="http://schemas.microsoft.com/office/drawing/2014/main" id="{782D0F50-E099-8138-4B27-D57977274D3D}"/>
              </a:ext>
            </a:extLst>
          </p:cNvPr>
          <p:cNvSpPr>
            <a:spLocks noGrp="1"/>
          </p:cNvSpPr>
          <p:nvPr>
            <p:ph type="body" idx="1"/>
          </p:nvPr>
        </p:nvSpPr>
        <p:spPr>
          <a:xfrm>
            <a:off x="952229" y="4629234"/>
            <a:ext cx="3973386" cy="1485319"/>
          </a:xfrm>
          <a:noFill/>
        </p:spPr>
        <p:txBody>
          <a:bodyPr vert="horz" lIns="91440" tIns="45720" rIns="91440" bIns="45720" rtlCol="0">
            <a:normAutofit/>
          </a:bodyPr>
          <a:lstStyle/>
          <a:p>
            <a:endParaRPr lang="en-US">
              <a:solidFill>
                <a:schemeClr val="tx1"/>
              </a:solidFill>
            </a:endParaRPr>
          </a:p>
        </p:txBody>
      </p:sp>
      <p:pic>
        <p:nvPicPr>
          <p:cNvPr id="4" name="Bilde 3" descr="Et bilde som inneholder tekst&#10;&#10;Automatisk generert beskrivelse">
            <a:extLst>
              <a:ext uri="{FF2B5EF4-FFF2-40B4-BE49-F238E27FC236}">
                <a16:creationId xmlns:a16="http://schemas.microsoft.com/office/drawing/2014/main" id="{278FDF4D-0BF2-E080-A78B-AFCB8A9CC09D}"/>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98053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D56AD7BB-FDC0-3D84-ABB8-B6226578CEE1}"/>
              </a:ext>
            </a:extLst>
          </p:cNvPr>
          <p:cNvPicPr>
            <a:picLocks noChangeAspect="1"/>
          </p:cNvPicPr>
          <p:nvPr/>
        </p:nvPicPr>
        <p:blipFill>
          <a:blip r:embed="rId3"/>
          <a:stretch>
            <a:fillRect/>
          </a:stretch>
        </p:blipFill>
        <p:spPr>
          <a:xfrm>
            <a:off x="3281558" y="0"/>
            <a:ext cx="5628884" cy="6858000"/>
          </a:xfrm>
          <a:prstGeom prst="rect">
            <a:avLst/>
          </a:prstGeom>
        </p:spPr>
      </p:pic>
      <p:pic>
        <p:nvPicPr>
          <p:cNvPr id="4" name="Bilde 3" descr="Et bilde som inneholder tekst&#10;&#10;Automatisk generert beskrivelse">
            <a:extLst>
              <a:ext uri="{FF2B5EF4-FFF2-40B4-BE49-F238E27FC236}">
                <a16:creationId xmlns:a16="http://schemas.microsoft.com/office/drawing/2014/main" id="{4EC1DC91-2E64-67E4-D151-F571C67B122A}"/>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53532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DE12E6B-914F-BB42-6696-9B98FB5D8188}"/>
              </a:ext>
            </a:extLst>
          </p:cNvPr>
          <p:cNvPicPr>
            <a:picLocks noChangeAspect="1"/>
          </p:cNvPicPr>
          <p:nvPr/>
        </p:nvPicPr>
        <p:blipFill>
          <a:blip r:embed="rId3"/>
          <a:stretch>
            <a:fillRect/>
          </a:stretch>
        </p:blipFill>
        <p:spPr>
          <a:xfrm>
            <a:off x="2560986" y="0"/>
            <a:ext cx="7070028" cy="6858000"/>
          </a:xfrm>
          <a:prstGeom prst="rect">
            <a:avLst/>
          </a:prstGeom>
        </p:spPr>
      </p:pic>
      <p:pic>
        <p:nvPicPr>
          <p:cNvPr id="4" name="Bilde 3" descr="Et bilde som inneholder tekst&#10;&#10;Automatisk generert beskrivelse">
            <a:extLst>
              <a:ext uri="{FF2B5EF4-FFF2-40B4-BE49-F238E27FC236}">
                <a16:creationId xmlns:a16="http://schemas.microsoft.com/office/drawing/2014/main" id="{E1E9CF58-AAEA-05DB-1B32-DE6A5FB1E7EE}"/>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22178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86D504-3C50-92D8-93A4-BD19EE9CCAFB}"/>
              </a:ext>
            </a:extLst>
          </p:cNvPr>
          <p:cNvSpPr>
            <a:spLocks noGrp="1"/>
          </p:cNvSpPr>
          <p:nvPr>
            <p:ph type="title"/>
          </p:nvPr>
        </p:nvSpPr>
        <p:spPr>
          <a:xfrm>
            <a:off x="4965430" y="629266"/>
            <a:ext cx="6586491" cy="1676603"/>
          </a:xfrm>
        </p:spPr>
        <p:txBody>
          <a:bodyPr>
            <a:normAutofit/>
          </a:bodyPr>
          <a:lstStyle/>
          <a:p>
            <a:r>
              <a:rPr lang="nb-NO" sz="5400"/>
              <a:t>Vårt samfunnsoppdrag</a:t>
            </a:r>
          </a:p>
        </p:txBody>
      </p:sp>
      <p:sp>
        <p:nvSpPr>
          <p:cNvPr id="3" name="Plassholder for innhold 2">
            <a:extLst>
              <a:ext uri="{FF2B5EF4-FFF2-40B4-BE49-F238E27FC236}">
                <a16:creationId xmlns:a16="http://schemas.microsoft.com/office/drawing/2014/main" id="{424F2844-F609-6C61-E8E9-5A6FCF459601}"/>
              </a:ext>
            </a:extLst>
          </p:cNvPr>
          <p:cNvSpPr>
            <a:spLocks noGrp="1"/>
          </p:cNvSpPr>
          <p:nvPr>
            <p:ph idx="1"/>
          </p:nvPr>
        </p:nvSpPr>
        <p:spPr>
          <a:xfrm>
            <a:off x="4965431" y="2438400"/>
            <a:ext cx="6586489" cy="3785419"/>
          </a:xfrm>
        </p:spPr>
        <p:txBody>
          <a:bodyPr>
            <a:normAutofit/>
          </a:bodyPr>
          <a:lstStyle/>
          <a:p>
            <a:r>
              <a:rPr lang="nb-NO" sz="2400"/>
              <a:t>Føre tilsyn med elektriske anlegg og utstyr hjemme, på hytter og fritidsboliger, og i virksomheter.</a:t>
            </a:r>
          </a:p>
          <a:p>
            <a:r>
              <a:rPr lang="nb-NO" sz="2400"/>
              <a:t>Bistå politiet og brannvesen med brannutredning.</a:t>
            </a:r>
          </a:p>
          <a:p>
            <a:r>
              <a:rPr lang="nb-NO" sz="2400"/>
              <a:t>Informasjonsformidling er en viktig del av jobben vår.</a:t>
            </a:r>
          </a:p>
        </p:txBody>
      </p:sp>
      <p:pic>
        <p:nvPicPr>
          <p:cNvPr id="5" name="Bilde 4" descr="Et bilde som inneholder person, innendørs, mann, mikroskop&#10;&#10;Automatisk generert beskrivelse">
            <a:extLst>
              <a:ext uri="{FF2B5EF4-FFF2-40B4-BE49-F238E27FC236}">
                <a16:creationId xmlns:a16="http://schemas.microsoft.com/office/drawing/2014/main" id="{C0F321E6-E04C-CCE8-C3A5-B3DF4B378D5C}"/>
              </a:ext>
            </a:extLst>
          </p:cNvPr>
          <p:cNvPicPr>
            <a:picLocks noChangeAspect="1"/>
          </p:cNvPicPr>
          <p:nvPr/>
        </p:nvPicPr>
        <p:blipFill rotWithShape="1">
          <a:blip r:embed="rId3"/>
          <a:srcRect t="9875"/>
          <a:stretch/>
        </p:blipFill>
        <p:spPr>
          <a:xfrm rot="5400000">
            <a:off x="-1111204" y="1111204"/>
            <a:ext cx="6858000" cy="4635591"/>
          </a:xfrm>
          <a:prstGeom prst="rect">
            <a:avLst/>
          </a:prstGeom>
          <a:effectLst/>
        </p:spPr>
      </p:pic>
      <p:pic>
        <p:nvPicPr>
          <p:cNvPr id="7" name="Bilde 6" descr="Et bilde som inneholder tekst&#10;&#10;Automatisk generert beskrivelse">
            <a:extLst>
              <a:ext uri="{FF2B5EF4-FFF2-40B4-BE49-F238E27FC236}">
                <a16:creationId xmlns:a16="http://schemas.microsoft.com/office/drawing/2014/main" id="{0C3AD240-6942-B62C-47B0-26B8D2DD991E}"/>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88469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utendørs, snø, vann, mann&#10;&#10;Automatisk generert beskrivelse">
            <a:extLst>
              <a:ext uri="{FF2B5EF4-FFF2-40B4-BE49-F238E27FC236}">
                <a16:creationId xmlns:a16="http://schemas.microsoft.com/office/drawing/2014/main" id="{426BBC2E-C8A1-2969-ABC8-435EF3C98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98" y="0"/>
            <a:ext cx="10622403" cy="6858000"/>
          </a:xfrm>
          <a:prstGeom prst="rect">
            <a:avLst/>
          </a:prstGeom>
        </p:spPr>
      </p:pic>
      <p:pic>
        <p:nvPicPr>
          <p:cNvPr id="3" name="Bilde 2" descr="Et bilde som inneholder tekst&#10;&#10;Automatisk generert beskrivelse">
            <a:extLst>
              <a:ext uri="{FF2B5EF4-FFF2-40B4-BE49-F238E27FC236}">
                <a16:creationId xmlns:a16="http://schemas.microsoft.com/office/drawing/2014/main" id="{4F7A1E81-B3D9-844F-8A21-728A243438DB}"/>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38632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D3FD3E-2B6C-570F-D625-03F5CA569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0"/>
            <a:ext cx="121300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descr="Et bilde som inneholder tekst&#10;&#10;Automatisk generert beskrivelse">
            <a:extLst>
              <a:ext uri="{FF2B5EF4-FFF2-40B4-BE49-F238E27FC236}">
                <a16:creationId xmlns:a16="http://schemas.microsoft.com/office/drawing/2014/main" id="{CD117E55-4C6C-8447-EAFE-0961BB8A8311}"/>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83975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bygning, utendørs, hus, parkert&#10;&#10;Automatisk generert beskrivelse">
            <a:extLst>
              <a:ext uri="{FF2B5EF4-FFF2-40B4-BE49-F238E27FC236}">
                <a16:creationId xmlns:a16="http://schemas.microsoft.com/office/drawing/2014/main" id="{A24C989D-27D3-F6D7-6A5C-9FEEDA194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865" y="0"/>
            <a:ext cx="8836269" cy="6858000"/>
          </a:xfrm>
          <a:prstGeom prst="rect">
            <a:avLst/>
          </a:prstGeom>
        </p:spPr>
      </p:pic>
      <p:pic>
        <p:nvPicPr>
          <p:cNvPr id="3" name="Bilde 2" descr="Et bilde som inneholder tekst&#10;&#10;Automatisk generert beskrivelse">
            <a:extLst>
              <a:ext uri="{FF2B5EF4-FFF2-40B4-BE49-F238E27FC236}">
                <a16:creationId xmlns:a16="http://schemas.microsoft.com/office/drawing/2014/main" id="{DBD5A96E-E136-8F84-E2F1-878170793CC0}"/>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53430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BC7140-2659-A997-9780-9BDE511F9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0"/>
            <a:ext cx="121300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descr="Et bilde som inneholder tekst&#10;&#10;Automatisk generert beskrivelse">
            <a:extLst>
              <a:ext uri="{FF2B5EF4-FFF2-40B4-BE49-F238E27FC236}">
                <a16:creationId xmlns:a16="http://schemas.microsoft.com/office/drawing/2014/main" id="{7E3440E2-AAEC-1190-BD15-CAB7EF56CB86}"/>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60388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bord, sitter, elementer, kamera&#10;&#10;Automatisk generert beskrivelse">
            <a:extLst>
              <a:ext uri="{FF2B5EF4-FFF2-40B4-BE49-F238E27FC236}">
                <a16:creationId xmlns:a16="http://schemas.microsoft.com/office/drawing/2014/main" id="{B5E61D21-2C43-D6BF-C07F-AC057F238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948" y="0"/>
            <a:ext cx="7486103" cy="6858000"/>
          </a:xfrm>
          <a:prstGeom prst="rect">
            <a:avLst/>
          </a:prstGeom>
        </p:spPr>
      </p:pic>
      <p:pic>
        <p:nvPicPr>
          <p:cNvPr id="3" name="Bilde 2" descr="Et bilde som inneholder tekst&#10;&#10;Automatisk generert beskrivelse">
            <a:extLst>
              <a:ext uri="{FF2B5EF4-FFF2-40B4-BE49-F238E27FC236}">
                <a16:creationId xmlns:a16="http://schemas.microsoft.com/office/drawing/2014/main" id="{18A5A7FC-7644-5AAF-4ED5-2EB015A73023}"/>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456235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ssholder for innhold 5" descr="Et bilde som inneholder natur, brann, peis&#10;&#10;Automatisk generert beskrivelse">
            <a:extLst>
              <a:ext uri="{FF2B5EF4-FFF2-40B4-BE49-F238E27FC236}">
                <a16:creationId xmlns:a16="http://schemas.microsoft.com/office/drawing/2014/main" id="{623B6F10-DDB4-9B55-2E82-F5252796F2E0}"/>
              </a:ext>
            </a:extLst>
          </p:cNvPr>
          <p:cNvPicPr>
            <a:picLocks noGrp="1" noChangeAspect="1"/>
          </p:cNvPicPr>
          <p:nvPr>
            <p:ph sz="half" idx="1"/>
          </p:nvPr>
        </p:nvPicPr>
        <p:blipFill rotWithShape="1">
          <a:blip r:embed="rId3"/>
          <a:srcRect t="9091" r="23289"/>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F684A4D-F1A3-5F9F-F0C2-A7904D887501}"/>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Det brenner!</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lassholder for innhold 3">
            <a:extLst>
              <a:ext uri="{FF2B5EF4-FFF2-40B4-BE49-F238E27FC236}">
                <a16:creationId xmlns:a16="http://schemas.microsoft.com/office/drawing/2014/main" id="{DBDEE528-F773-A23D-819A-07428AF40530}"/>
              </a:ext>
            </a:extLst>
          </p:cNvPr>
          <p:cNvSpPr>
            <a:spLocks noGrp="1"/>
          </p:cNvSpPr>
          <p:nvPr>
            <p:ph sz="half" idx="2"/>
          </p:nvPr>
        </p:nvSpPr>
        <p:spPr>
          <a:xfrm>
            <a:off x="371094" y="2718054"/>
            <a:ext cx="3438906" cy="3207258"/>
          </a:xfrm>
        </p:spPr>
        <p:txBody>
          <a:bodyPr vert="horz" lIns="91440" tIns="45720" rIns="91440" bIns="45720" rtlCol="0" anchor="t">
            <a:normAutofit/>
          </a:bodyPr>
          <a:lstStyle/>
          <a:p>
            <a:r>
              <a:rPr lang="en-US" sz="2400" dirty="0" err="1"/>
              <a:t>Røykvarslere</a:t>
            </a:r>
            <a:r>
              <a:rPr lang="en-US" sz="2400" dirty="0"/>
              <a:t> er </a:t>
            </a:r>
            <a:r>
              <a:rPr lang="en-US" sz="2400" dirty="0" err="1"/>
              <a:t>viktig</a:t>
            </a:r>
            <a:r>
              <a:rPr lang="en-US" sz="2400" dirty="0"/>
              <a:t>!</a:t>
            </a:r>
          </a:p>
          <a:p>
            <a:r>
              <a:rPr lang="en-US" sz="2400" dirty="0" err="1"/>
              <a:t>Redde</a:t>
            </a:r>
            <a:r>
              <a:rPr lang="en-US" sz="2400" dirty="0"/>
              <a:t>!</a:t>
            </a:r>
          </a:p>
          <a:p>
            <a:r>
              <a:rPr lang="en-US" sz="2400" dirty="0" err="1"/>
              <a:t>Varsle</a:t>
            </a:r>
            <a:r>
              <a:rPr lang="en-US" sz="2400" dirty="0"/>
              <a:t>!</a:t>
            </a:r>
          </a:p>
          <a:p>
            <a:r>
              <a:rPr lang="en-US" sz="2400" dirty="0" err="1"/>
              <a:t>Slokke</a:t>
            </a:r>
            <a:r>
              <a:rPr lang="en-US" sz="2400" dirty="0"/>
              <a:t>!</a:t>
            </a:r>
          </a:p>
          <a:p>
            <a:r>
              <a:rPr lang="en-US" sz="2400" dirty="0" err="1"/>
              <a:t>Kjør</a:t>
            </a:r>
            <a:r>
              <a:rPr lang="en-US" sz="2400" dirty="0"/>
              <a:t> </a:t>
            </a:r>
            <a:r>
              <a:rPr lang="en-US" sz="2400" dirty="0" err="1"/>
              <a:t>brannøvelse</a:t>
            </a:r>
            <a:r>
              <a:rPr lang="en-US" sz="2400" dirty="0"/>
              <a:t>!</a:t>
            </a:r>
          </a:p>
        </p:txBody>
      </p:sp>
      <p:pic>
        <p:nvPicPr>
          <p:cNvPr id="12" name="Bilde 11" descr="Et bilde som inneholder tekst&#10;&#10;Automatisk generert beskrivelse">
            <a:extLst>
              <a:ext uri="{FF2B5EF4-FFF2-40B4-BE49-F238E27FC236}">
                <a16:creationId xmlns:a16="http://schemas.microsoft.com/office/drawing/2014/main" id="{516EEF92-CD2A-68EA-0CC0-4C805D0FC9FB}"/>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401321656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ECCC2477-E273-99E9-767A-C46689B1A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02622"/>
            <a:ext cx="10905066" cy="4852755"/>
          </a:xfrm>
          <a:prstGeom prst="rect">
            <a:avLst/>
          </a:prstGeom>
        </p:spPr>
      </p:pic>
    </p:spTree>
    <p:extLst>
      <p:ext uri="{BB962C8B-B14F-4D97-AF65-F5344CB8AC3E}">
        <p14:creationId xmlns:p14="http://schemas.microsoft.com/office/powerpoint/2010/main" val="111094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EA7310-214E-2C9E-76D7-23FE802667AA}"/>
              </a:ext>
            </a:extLst>
          </p:cNvPr>
          <p:cNvSpPr>
            <a:spLocks noGrp="1"/>
          </p:cNvSpPr>
          <p:nvPr>
            <p:ph type="title"/>
          </p:nvPr>
        </p:nvSpPr>
        <p:spPr/>
        <p:txBody>
          <a:bodyPr/>
          <a:lstStyle/>
          <a:p>
            <a:r>
              <a:rPr lang="nb-NO" dirty="0"/>
              <a:t>Ti </a:t>
            </a:r>
            <a:r>
              <a:rPr lang="nb-NO" dirty="0" err="1"/>
              <a:t>elsikre</a:t>
            </a:r>
            <a:endParaRPr lang="nb-NO" dirty="0"/>
          </a:p>
        </p:txBody>
      </p:sp>
      <p:sp>
        <p:nvSpPr>
          <p:cNvPr id="3" name="Plassholder for innhold 2">
            <a:extLst>
              <a:ext uri="{FF2B5EF4-FFF2-40B4-BE49-F238E27FC236}">
                <a16:creationId xmlns:a16="http://schemas.microsoft.com/office/drawing/2014/main" id="{62C03AB2-4F65-0083-7C5E-7847B7D21147}"/>
              </a:ext>
            </a:extLst>
          </p:cNvPr>
          <p:cNvSpPr>
            <a:spLocks noGrp="1"/>
          </p:cNvSpPr>
          <p:nvPr>
            <p:ph idx="1"/>
          </p:nvPr>
        </p:nvSpPr>
        <p:spPr/>
        <p:txBody>
          <a:bodyPr>
            <a:normAutofit fontScale="77500" lnSpcReduction="20000"/>
          </a:bodyPr>
          <a:lstStyle/>
          <a:p>
            <a:pPr marL="514350" indent="-514350">
              <a:buFont typeface="+mj-lt"/>
              <a:buAutoNum type="arabicPeriod"/>
            </a:pPr>
            <a:r>
              <a:rPr lang="nb-NO" dirty="0"/>
              <a:t>Lad elektriske produkter kun når du er våken og tilstede. Lad ikke produkter på soverommet.</a:t>
            </a:r>
          </a:p>
          <a:p>
            <a:pPr marL="514350" indent="-514350">
              <a:buFont typeface="+mj-lt"/>
              <a:buAutoNum type="arabicPeriod"/>
            </a:pPr>
            <a:r>
              <a:rPr lang="nb-NO" dirty="0"/>
              <a:t>Bruk vaskemaskin, tørketrommel og oppvaskmaskin når du er hjemme og våken.</a:t>
            </a:r>
          </a:p>
          <a:p>
            <a:pPr marL="514350" indent="-514350">
              <a:buFont typeface="+mj-lt"/>
              <a:buAutoNum type="arabicPeriod"/>
            </a:pPr>
            <a:r>
              <a:rPr lang="nb-NO" dirty="0"/>
              <a:t>Unngå bruk av skjøteledning, og aldri til varmeovner og utstyr med effekt på 1000 watt eller mer.</a:t>
            </a:r>
          </a:p>
          <a:p>
            <a:pPr marL="514350" indent="-514350">
              <a:buFont typeface="+mj-lt"/>
              <a:buAutoNum type="arabicPeriod"/>
            </a:pPr>
            <a:r>
              <a:rPr lang="nb-NO" dirty="0"/>
              <a:t>Slå av, eller trekk ut støpsel fra elektriske apparater som ikke er i bruk.</a:t>
            </a:r>
          </a:p>
          <a:p>
            <a:pPr marL="514350" indent="-514350">
              <a:buFont typeface="+mj-lt"/>
              <a:buAutoNum type="arabicPeriod"/>
            </a:pPr>
            <a:r>
              <a:rPr lang="nb-NO" dirty="0"/>
              <a:t>Sjekk regelmessig støpsel/plugg på varmtvannsbereder og se etter tegn på varmgang.</a:t>
            </a:r>
          </a:p>
          <a:p>
            <a:pPr marL="514350" indent="-514350">
              <a:buFont typeface="+mj-lt"/>
              <a:buAutoNum type="arabicPeriod"/>
            </a:pPr>
            <a:r>
              <a:rPr lang="nb-NO" dirty="0"/>
              <a:t>Unngå komfyrbrann. Monter komfyrvakt.</a:t>
            </a:r>
          </a:p>
          <a:p>
            <a:pPr marL="514350" indent="-514350">
              <a:buFont typeface="+mj-lt"/>
              <a:buAutoNum type="arabicPeriod"/>
            </a:pPr>
            <a:r>
              <a:rPr lang="nb-NO" dirty="0"/>
              <a:t>Tørk ikke klær på varmeovn.</a:t>
            </a:r>
          </a:p>
          <a:p>
            <a:pPr marL="514350" indent="-514350">
              <a:buFont typeface="+mj-lt"/>
              <a:buAutoNum type="arabicPeriod"/>
            </a:pPr>
            <a:r>
              <a:rPr lang="nb-NO" dirty="0"/>
              <a:t>Sjekk at jordfeilbryter og evt. jordfeilvarsler reagerer på testknapp. Sjekk også at sikringsskapet er ryddig og dør er lukket.</a:t>
            </a:r>
          </a:p>
          <a:p>
            <a:pPr marL="514350" indent="-514350">
              <a:buFont typeface="+mj-lt"/>
              <a:buAutoNum type="arabicPeriod"/>
            </a:pPr>
            <a:r>
              <a:rPr lang="nb-NO" dirty="0"/>
              <a:t>Ikke gjør arbeid på det elektriske anlegget. Bruk registrert elektroinstallatør.</a:t>
            </a:r>
          </a:p>
          <a:p>
            <a:pPr marL="514350" indent="-514350">
              <a:buFont typeface="+mj-lt"/>
              <a:buAutoNum type="arabicPeriod"/>
            </a:pPr>
            <a:r>
              <a:rPr lang="nb-NO" dirty="0"/>
              <a:t>Lad bil kun fra egnet ladeuttak. Installer ladeboks der du lader til daglig.</a:t>
            </a:r>
          </a:p>
        </p:txBody>
      </p:sp>
      <p:pic>
        <p:nvPicPr>
          <p:cNvPr id="4" name="Bilde 3" descr="Et bilde som inneholder tekst&#10;&#10;Automatisk generert beskrivelse">
            <a:extLst>
              <a:ext uri="{FF2B5EF4-FFF2-40B4-BE49-F238E27FC236}">
                <a16:creationId xmlns:a16="http://schemas.microsoft.com/office/drawing/2014/main" id="{2A341C3D-A47D-BC49-DBCE-FF3FA0996F6E}"/>
              </a:ext>
            </a:extLst>
          </p:cNvPr>
          <p:cNvPicPr>
            <a:picLocks noChangeAspect="1"/>
          </p:cNvPicPr>
          <p:nvPr/>
        </p:nvPicPr>
        <p:blipFill>
          <a:blip r:embed="rId3"/>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148455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dd-in_Banner">
            <a:extLst>
              <a:ext uri="{FF2B5EF4-FFF2-40B4-BE49-F238E27FC236}">
                <a16:creationId xmlns:a16="http://schemas.microsoft.com/office/drawing/2014/main" id="{3469E413-BCF5-4E2F-BE4B-EB617C589FA5}"/>
              </a:ext>
            </a:extLst>
          </p:cNvPr>
          <p:cNvSpPr txBox="1">
            <a:spLocks noGrp="1"/>
          </p:cNvSpPr>
          <p:nvPr>
            <p:ph type="title"/>
          </p:nvPr>
        </p:nvSpPr>
        <p:spPr>
          <a:xfrm>
            <a:off x="0" y="351395"/>
            <a:ext cx="12192000" cy="640515"/>
          </a:xfrm>
          <a:prstGeom prst="rect">
            <a:avLst/>
          </a:prstGeom>
          <a:solidFill>
            <a:srgbClr val="494748">
              <a:alpha val="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32000" tIns="180000" rIns="216000" bIns="180000" numCol="1" spcCol="0" rtlCol="0" fromWordArt="0" anchor="ctr" anchorCtr="0" forceAA="0" compatLnSpc="1">
            <a:prstTxWarp prst="textNoShape">
              <a:avLst/>
            </a:prstTxWarp>
            <a:spAutoFit/>
          </a:bodyPr>
          <a:lstStyle/>
          <a:p>
            <a:pPr algn="l" rtl="0">
              <a:spcAft>
                <a:spcPts val="0"/>
              </a:spcAft>
            </a:pPr>
            <a:r>
              <a:rPr lang="en-GB" sz="18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Kahoot! for PowerPoint</a:t>
            </a:r>
            <a:endParaRPr lang="en-IE"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7" name="Add-in_Icon" descr="Icon for Kahoot! for PowerPoint.">
            <a:extLst>
              <a:ext uri="{FF2B5EF4-FFF2-40B4-BE49-F238E27FC236}">
                <a16:creationId xmlns:a16="http://schemas.microsoft.com/office/drawing/2014/main" id="{87D43E1C-7B4D-44A2-8E6D-6786349BFB58}"/>
              </a:ext>
            </a:extLst>
          </p:cNvPr>
          <p:cNvPicPr/>
          <p:nvPr/>
        </p:nvPicPr>
        <p:blipFill>
          <a:blip r:embed="rId3"/>
          <a:stretch>
            <a:fillRect/>
          </a:stretch>
        </p:blipFill>
        <p:spPr bwMode="auto">
          <a:xfrm>
            <a:off x="914400" y="530365"/>
            <a:ext cx="291465" cy="291465"/>
          </a:xfrm>
          <a:prstGeom prst="rect">
            <a:avLst/>
          </a:prstGeom>
          <a:noFill/>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Kahoot! for PowerPoint."/>
              <p:cNvGraphicFramePr>
                <a:graphicFrameLocks noGrp="1"/>
              </p:cNvGraphicFramePr>
              <p:nvPr/>
            </p:nvGraphicFramePr>
            <p:xfrm>
              <a:off x="721012" y="1170879"/>
              <a:ext cx="10749976" cy="5335725"/>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2" name="Add-in" descr="Add-in content for Kahoot! for PowerPoint."/>
              <p:cNvPicPr>
                <a:picLocks noGrp="1" noRot="1" noChangeAspect="1" noMove="1" noResize="1" noEditPoints="1" noAdjustHandles="1" noChangeArrowheads="1" noChangeShapeType="1"/>
              </p:cNvPicPr>
              <p:nvPr/>
            </p:nvPicPr>
            <p:blipFill>
              <a:blip r:embed="rId5"/>
              <a:stretch>
                <a:fillRect/>
              </a:stretch>
            </p:blipFill>
            <p:spPr>
              <a:xfrm>
                <a:off x="721012" y="1170879"/>
                <a:ext cx="10749976" cy="5335725"/>
              </a:xfrm>
              <a:prstGeom prst="rect">
                <a:avLst/>
              </a:prstGeom>
            </p:spPr>
          </p:pic>
        </mc:Fallback>
      </mc:AlternateContent>
    </p:spTree>
    <p:extLst>
      <p:ext uri="{BB962C8B-B14F-4D97-AF65-F5344CB8AC3E}">
        <p14:creationId xmlns:p14="http://schemas.microsoft.com/office/powerpoint/2010/main" val="321185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e 2" descr="Et bilde som inneholder tekst, hvit&#10;&#10;Automatisk generert beskrivelse">
            <a:extLst>
              <a:ext uri="{FF2B5EF4-FFF2-40B4-BE49-F238E27FC236}">
                <a16:creationId xmlns:a16="http://schemas.microsoft.com/office/drawing/2014/main" id="{11149F10-6E89-4588-D7E8-5BB2BA888B41}"/>
              </a:ext>
            </a:extLst>
          </p:cNvPr>
          <p:cNvPicPr>
            <a:picLocks noChangeAspect="1"/>
          </p:cNvPicPr>
          <p:nvPr/>
        </p:nvPicPr>
        <p:blipFill rotWithShape="1">
          <a:blip r:embed="rId3"/>
          <a:srcRect t="7786" b="7960"/>
          <a:stretch/>
        </p:blipFill>
        <p:spPr>
          <a:xfrm>
            <a:off x="20" y="1282"/>
            <a:ext cx="12191980" cy="6856718"/>
          </a:xfrm>
          <a:prstGeom prst="rect">
            <a:avLst/>
          </a:prstGeom>
        </p:spPr>
      </p:pic>
      <p:sp>
        <p:nvSpPr>
          <p:cNvPr id="4" name="TekstSylinder 3">
            <a:extLst>
              <a:ext uri="{FF2B5EF4-FFF2-40B4-BE49-F238E27FC236}">
                <a16:creationId xmlns:a16="http://schemas.microsoft.com/office/drawing/2014/main" id="{92FE5A55-90D0-7FC3-239C-A5783013A9FA}"/>
              </a:ext>
            </a:extLst>
          </p:cNvPr>
          <p:cNvSpPr txBox="1"/>
          <p:nvPr/>
        </p:nvSpPr>
        <p:spPr>
          <a:xfrm>
            <a:off x="6096000" y="5528440"/>
            <a:ext cx="5549089" cy="707886"/>
          </a:xfrm>
          <a:prstGeom prst="rect">
            <a:avLst/>
          </a:prstGeom>
          <a:noFill/>
        </p:spPr>
        <p:txBody>
          <a:bodyPr wrap="square" rtlCol="0">
            <a:spAutoFit/>
          </a:bodyPr>
          <a:lstStyle/>
          <a:p>
            <a:pPr algn="ctr"/>
            <a:r>
              <a:rPr lang="nb-NO" sz="2000" b="1" dirty="0">
                <a:latin typeface="+mj-lt"/>
              </a:rPr>
              <a:t>Takk for oppmerksomheten!</a:t>
            </a:r>
          </a:p>
          <a:p>
            <a:pPr algn="ctr"/>
            <a:r>
              <a:rPr lang="nb-NO" sz="2000" dirty="0">
                <a:latin typeface="+mj-lt"/>
              </a:rPr>
              <a:t>Test røykvarslerne når du kommer hjem!</a:t>
            </a:r>
          </a:p>
        </p:txBody>
      </p:sp>
      <p:pic>
        <p:nvPicPr>
          <p:cNvPr id="6" name="Grafikk 5" descr="To hjerter med heldekkende fyll">
            <a:extLst>
              <a:ext uri="{FF2B5EF4-FFF2-40B4-BE49-F238E27FC236}">
                <a16:creationId xmlns:a16="http://schemas.microsoft.com/office/drawing/2014/main" id="{B93C2BC6-DCFE-1781-9746-13FF343C41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30689" y="5882383"/>
            <a:ext cx="914400" cy="914400"/>
          </a:xfrm>
          <a:prstGeom prst="rect">
            <a:avLst/>
          </a:prstGeom>
        </p:spPr>
      </p:pic>
    </p:spTree>
    <p:extLst>
      <p:ext uri="{BB962C8B-B14F-4D97-AF65-F5344CB8AC3E}">
        <p14:creationId xmlns:p14="http://schemas.microsoft.com/office/powerpoint/2010/main" val="318509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38940C-8C93-8C4C-C46E-F97EB3CD5951}"/>
              </a:ext>
            </a:extLst>
          </p:cNvPr>
          <p:cNvSpPr>
            <a:spLocks noGrp="1"/>
          </p:cNvSpPr>
          <p:nvPr>
            <p:ph type="title"/>
          </p:nvPr>
        </p:nvSpPr>
        <p:spPr/>
        <p:txBody>
          <a:bodyPr/>
          <a:lstStyle/>
          <a:p>
            <a:r>
              <a:rPr lang="nb-NO" dirty="0"/>
              <a:t>Organisering av elsikkerhetsarbeidet</a:t>
            </a:r>
          </a:p>
        </p:txBody>
      </p:sp>
      <p:sp>
        <p:nvSpPr>
          <p:cNvPr id="3" name="Plassholder for innhold 2">
            <a:extLst>
              <a:ext uri="{FF2B5EF4-FFF2-40B4-BE49-F238E27FC236}">
                <a16:creationId xmlns:a16="http://schemas.microsoft.com/office/drawing/2014/main" id="{7137B76B-BCA5-983C-3C81-BC7567F72A37}"/>
              </a:ext>
            </a:extLst>
          </p:cNvPr>
          <p:cNvSpPr>
            <a:spLocks noGrp="1"/>
          </p:cNvSpPr>
          <p:nvPr>
            <p:ph idx="1"/>
          </p:nvPr>
        </p:nvSpPr>
        <p:spPr/>
        <p:txBody>
          <a:bodyPr/>
          <a:lstStyle/>
          <a:p>
            <a:r>
              <a:rPr lang="nb-NO" dirty="0"/>
              <a:t>Justis- og beredskapsdepartementet</a:t>
            </a:r>
          </a:p>
          <a:p>
            <a:r>
              <a:rPr lang="nb-NO" dirty="0"/>
              <a:t>Direktoratet for </a:t>
            </a:r>
            <a:r>
              <a:rPr lang="nb-NO" dirty="0" err="1"/>
              <a:t>samfunnsikkerhet</a:t>
            </a:r>
            <a:r>
              <a:rPr lang="nb-NO" dirty="0"/>
              <a:t> og beredskap (DSB)</a:t>
            </a:r>
          </a:p>
          <a:p>
            <a:r>
              <a:rPr lang="nb-NO" dirty="0"/>
              <a:t>Det lokale </a:t>
            </a:r>
            <a:r>
              <a:rPr lang="nb-NO" dirty="0" err="1"/>
              <a:t>eltilsyn</a:t>
            </a:r>
            <a:r>
              <a:rPr lang="nb-NO" dirty="0"/>
              <a:t> (DLE) hos nettselskapet</a:t>
            </a:r>
          </a:p>
          <a:p>
            <a:r>
              <a:rPr lang="nb-NO" dirty="0"/>
              <a:t>Sakkyndige selskap.</a:t>
            </a:r>
          </a:p>
        </p:txBody>
      </p:sp>
      <p:pic>
        <p:nvPicPr>
          <p:cNvPr id="5" name="Bilde 4" descr="Et bilde som inneholder tekst, himmel, utendørs, skilt&#10;&#10;Automatisk generert beskrivelse">
            <a:extLst>
              <a:ext uri="{FF2B5EF4-FFF2-40B4-BE49-F238E27FC236}">
                <a16:creationId xmlns:a16="http://schemas.microsoft.com/office/drawing/2014/main" id="{76D0B9A8-FC43-A0C8-F081-97B99F7D1676}"/>
              </a:ext>
            </a:extLst>
          </p:cNvPr>
          <p:cNvPicPr>
            <a:picLocks noChangeAspect="1"/>
          </p:cNvPicPr>
          <p:nvPr/>
        </p:nvPicPr>
        <p:blipFill>
          <a:blip r:embed="rId3"/>
          <a:stretch>
            <a:fillRect/>
          </a:stretch>
        </p:blipFill>
        <p:spPr>
          <a:xfrm>
            <a:off x="31102" y="0"/>
            <a:ext cx="12129795" cy="6858000"/>
          </a:xfrm>
          <a:prstGeom prst="rect">
            <a:avLst/>
          </a:prstGeom>
        </p:spPr>
      </p:pic>
      <p:pic>
        <p:nvPicPr>
          <p:cNvPr id="6" name="Bilde 5" descr="Et bilde som inneholder tekst&#10;&#10;Automatisk generert beskrivelse">
            <a:extLst>
              <a:ext uri="{FF2B5EF4-FFF2-40B4-BE49-F238E27FC236}">
                <a16:creationId xmlns:a16="http://schemas.microsoft.com/office/drawing/2014/main" id="{06EB0052-ADE1-D7B1-4035-AE6B3372752F}"/>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79056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ssholder for bilde 5">
            <a:extLst>
              <a:ext uri="{FF2B5EF4-FFF2-40B4-BE49-F238E27FC236}">
                <a16:creationId xmlns:a16="http://schemas.microsoft.com/office/drawing/2014/main" id="{6E365C87-0DE8-D7E3-27FF-534C4964D9F8}"/>
              </a:ext>
            </a:extLst>
          </p:cNvPr>
          <p:cNvPicPr>
            <a:picLocks noGrp="1" noChangeAspect="1"/>
          </p:cNvPicPr>
          <p:nvPr>
            <p:ph type="pic" idx="1"/>
          </p:nvPr>
        </p:nvPicPr>
        <p:blipFill rotWithShape="1">
          <a:blip r:embed="rId3"/>
          <a:srcRect r="2033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lassholder for tekst 3">
            <a:extLst>
              <a:ext uri="{FF2B5EF4-FFF2-40B4-BE49-F238E27FC236}">
                <a16:creationId xmlns:a16="http://schemas.microsoft.com/office/drawing/2014/main" id="{BED45983-384D-B4D8-8E99-9549322FAA4D}"/>
              </a:ext>
            </a:extLst>
          </p:cNvPr>
          <p:cNvSpPr>
            <a:spLocks noGrp="1"/>
          </p:cNvSpPr>
          <p:nvPr>
            <p:ph type="body" sz="half" idx="2"/>
          </p:nvPr>
        </p:nvSpPr>
        <p:spPr>
          <a:xfrm>
            <a:off x="8723586" y="2479043"/>
            <a:ext cx="2756337" cy="1899913"/>
          </a:xfrm>
          <a:ln>
            <a:solidFill>
              <a:schemeClr val="accent6">
                <a:lumMod val="75000"/>
              </a:schemeClr>
            </a:solidFill>
          </a:ln>
        </p:spPr>
        <p:txBody>
          <a:bodyPr vert="horz" lIns="91440" tIns="45720" rIns="91440" bIns="45720" rtlCol="0" anchor="ctr">
            <a:normAutofit/>
          </a:bodyPr>
          <a:lstStyle/>
          <a:p>
            <a:pPr algn="ctr"/>
            <a:r>
              <a:rPr lang="en-US" sz="2000" i="1" dirty="0"/>
              <a:t>Strøm er </a:t>
            </a:r>
            <a:r>
              <a:rPr lang="en-US" sz="2000" i="1" dirty="0" err="1"/>
              <a:t>elektroner</a:t>
            </a:r>
            <a:r>
              <a:rPr lang="en-US" sz="2000" i="1" dirty="0"/>
              <a:t> </a:t>
            </a:r>
            <a:br>
              <a:rPr lang="en-US" sz="2000" i="1" dirty="0"/>
            </a:br>
            <a:r>
              <a:rPr lang="en-US" sz="2000" i="1" dirty="0" err="1"/>
              <a:t>i</a:t>
            </a:r>
            <a:r>
              <a:rPr lang="en-US" sz="2000" i="1" dirty="0"/>
              <a:t> et </a:t>
            </a:r>
            <a:r>
              <a:rPr lang="en-US" sz="2000" i="1" dirty="0" err="1"/>
              <a:t>spenningsfelt</a:t>
            </a:r>
            <a:r>
              <a:rPr lang="en-US" sz="2000" i="1" dirty="0"/>
              <a:t> </a:t>
            </a:r>
            <a:r>
              <a:rPr lang="en-US" sz="2000" i="1" dirty="0" err="1"/>
              <a:t>som</a:t>
            </a:r>
            <a:r>
              <a:rPr lang="en-US" sz="2000" i="1" dirty="0"/>
              <a:t> er </a:t>
            </a:r>
            <a:br>
              <a:rPr lang="en-US" sz="2000" i="1" dirty="0"/>
            </a:br>
            <a:r>
              <a:rPr lang="en-US" sz="2000" i="1" dirty="0" err="1"/>
              <a:t>i</a:t>
            </a:r>
            <a:r>
              <a:rPr lang="en-US" sz="2000" i="1" dirty="0"/>
              <a:t> </a:t>
            </a:r>
            <a:r>
              <a:rPr lang="en-US" sz="2000" i="1" dirty="0" err="1"/>
              <a:t>konstant</a:t>
            </a:r>
            <a:r>
              <a:rPr lang="en-US" sz="2000" i="1" dirty="0"/>
              <a:t> </a:t>
            </a:r>
            <a:r>
              <a:rPr lang="en-US" sz="2000" i="1" dirty="0" err="1"/>
              <a:t>bevegelse</a:t>
            </a:r>
            <a:r>
              <a:rPr lang="en-US" sz="2000" i="1" dirty="0"/>
              <a:t>.</a:t>
            </a:r>
          </a:p>
        </p:txBody>
      </p:sp>
      <p:pic>
        <p:nvPicPr>
          <p:cNvPr id="12" name="Bilde 11" descr="Et bilde som inneholder tekst&#10;&#10;Automatisk generert beskrivelse">
            <a:extLst>
              <a:ext uri="{FF2B5EF4-FFF2-40B4-BE49-F238E27FC236}">
                <a16:creationId xmlns:a16="http://schemas.microsoft.com/office/drawing/2014/main" id="{0E4561B3-D5CB-A360-17A5-61B3E2EBA73D}"/>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289508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1" name="Rectangle 1047">
            <a:extLst>
              <a:ext uri="{FF2B5EF4-FFF2-40B4-BE49-F238E27FC236}">
                <a16:creationId xmlns:a16="http://schemas.microsoft.com/office/drawing/2014/main" id="{E9361D0E-0B35-42DA-8779-9780B96F5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20693F9-4A06-0B7A-371C-D61B6E2455E1}"/>
              </a:ext>
            </a:extLst>
          </p:cNvPr>
          <p:cNvSpPr>
            <a:spLocks noGrp="1"/>
          </p:cNvSpPr>
          <p:nvPr>
            <p:ph type="title"/>
          </p:nvPr>
        </p:nvSpPr>
        <p:spPr>
          <a:xfrm>
            <a:off x="887819" y="871442"/>
            <a:ext cx="3016529" cy="5115115"/>
          </a:xfrm>
        </p:spPr>
        <p:txBody>
          <a:bodyPr anchor="ctr">
            <a:normAutofit/>
          </a:bodyPr>
          <a:lstStyle/>
          <a:p>
            <a:pPr algn="ctr"/>
            <a:r>
              <a:rPr lang="nb-NO" sz="2800" dirty="0" err="1">
                <a:solidFill>
                  <a:schemeClr val="tx1">
                    <a:lumMod val="65000"/>
                    <a:lumOff val="35000"/>
                  </a:schemeClr>
                </a:solidFill>
              </a:rPr>
              <a:t>Sikringskapet</a:t>
            </a:r>
            <a:r>
              <a:rPr lang="nb-NO" sz="2800" dirty="0">
                <a:solidFill>
                  <a:schemeClr val="tx1">
                    <a:lumMod val="65000"/>
                    <a:lumOff val="35000"/>
                  </a:schemeClr>
                </a:solidFill>
              </a:rPr>
              <a:t> er hjertet i elanlegget</a:t>
            </a:r>
          </a:p>
        </p:txBody>
      </p:sp>
      <p:sp>
        <p:nvSpPr>
          <p:cNvPr id="1092" name="Rectangle 1049">
            <a:extLst>
              <a:ext uri="{FF2B5EF4-FFF2-40B4-BE49-F238E27FC236}">
                <a16:creationId xmlns:a16="http://schemas.microsoft.com/office/drawing/2014/main" id="{6EECC08E-F4F5-429A-B70B-B378AC0B0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791" y="0"/>
            <a:ext cx="7416205"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pic>
        <p:nvPicPr>
          <p:cNvPr id="4" name="Media på Internett 3" title="Sjekk sikringsskapet">
            <a:hlinkClick r:id="" action="ppaction://media"/>
            <a:extLst>
              <a:ext uri="{FF2B5EF4-FFF2-40B4-BE49-F238E27FC236}">
                <a16:creationId xmlns:a16="http://schemas.microsoft.com/office/drawing/2014/main" id="{EE7A277C-D05E-F223-6F8F-90DDAC6DD14B}"/>
              </a:ext>
            </a:extLst>
          </p:cNvPr>
          <p:cNvPicPr>
            <a:picLocks noRot="1" noChangeAspect="1"/>
          </p:cNvPicPr>
          <p:nvPr>
            <a:videoFile r:link="rId1"/>
          </p:nvPr>
        </p:nvPicPr>
        <p:blipFill>
          <a:blip r:embed="rId4"/>
          <a:stretch>
            <a:fillRect/>
          </a:stretch>
        </p:blipFill>
        <p:spPr>
          <a:xfrm>
            <a:off x="5010513" y="299038"/>
            <a:ext cx="6845156" cy="3867514"/>
          </a:xfrm>
          <a:prstGeom prst="rect">
            <a:avLst/>
          </a:prstGeom>
        </p:spPr>
      </p:pic>
      <p:sp>
        <p:nvSpPr>
          <p:cNvPr id="3" name="Plassholder for innhold 2">
            <a:extLst>
              <a:ext uri="{FF2B5EF4-FFF2-40B4-BE49-F238E27FC236}">
                <a16:creationId xmlns:a16="http://schemas.microsoft.com/office/drawing/2014/main" id="{1DE611D6-3B7A-70FE-FA31-929329DA8B0F}"/>
              </a:ext>
            </a:extLst>
          </p:cNvPr>
          <p:cNvSpPr>
            <a:spLocks noGrp="1"/>
          </p:cNvSpPr>
          <p:nvPr>
            <p:ph idx="1"/>
          </p:nvPr>
        </p:nvSpPr>
        <p:spPr>
          <a:xfrm>
            <a:off x="5630861" y="4698121"/>
            <a:ext cx="5673320" cy="1628310"/>
          </a:xfrm>
        </p:spPr>
        <p:txBody>
          <a:bodyPr anchor="t">
            <a:normAutofit/>
          </a:bodyPr>
          <a:lstStyle/>
          <a:p>
            <a:pPr marL="0" indent="0" algn="ctr">
              <a:buNone/>
            </a:pPr>
            <a:r>
              <a:rPr lang="nb-NO" sz="1600" b="1" dirty="0">
                <a:solidFill>
                  <a:srgbClr val="595959"/>
                </a:solidFill>
              </a:rPr>
              <a:t>Av og til må de voksne ta en kikk i sikringsskapet. De skal:</a:t>
            </a:r>
          </a:p>
          <a:p>
            <a:pPr lvl="1"/>
            <a:r>
              <a:rPr lang="nb-NO" sz="1400" dirty="0">
                <a:solidFill>
                  <a:srgbClr val="595959"/>
                </a:solidFill>
              </a:rPr>
              <a:t>Legge hånda utenpå dekselet og kjenne etter varme sikringer.</a:t>
            </a:r>
          </a:p>
          <a:p>
            <a:pPr lvl="1"/>
            <a:r>
              <a:rPr lang="nb-NO" sz="1400" dirty="0">
                <a:solidFill>
                  <a:srgbClr val="595959"/>
                </a:solidFill>
              </a:rPr>
              <a:t>Kjenne etter rare lukter og lyder, eller se etter blinking i lys.</a:t>
            </a:r>
          </a:p>
          <a:p>
            <a:pPr lvl="1"/>
            <a:r>
              <a:rPr lang="nb-NO" sz="1400" dirty="0">
                <a:solidFill>
                  <a:srgbClr val="595959"/>
                </a:solidFill>
              </a:rPr>
              <a:t>Holde det ryddig og rent i skapet!</a:t>
            </a:r>
          </a:p>
          <a:p>
            <a:pPr marL="0" indent="0" algn="ctr">
              <a:buNone/>
            </a:pPr>
            <a:r>
              <a:rPr lang="nb-NO" sz="1400" i="1" dirty="0">
                <a:solidFill>
                  <a:srgbClr val="595959"/>
                </a:solidFill>
              </a:rPr>
              <a:t>Er det noe galt, må de kontakte elektriker.</a:t>
            </a:r>
          </a:p>
        </p:txBody>
      </p:sp>
      <p:pic>
        <p:nvPicPr>
          <p:cNvPr id="1028" name="Picture 4" descr="Kjærlighet Hjerte Hjerter - Gratis bilde på Pixabay">
            <a:extLst>
              <a:ext uri="{FF2B5EF4-FFF2-40B4-BE49-F238E27FC236}">
                <a16:creationId xmlns:a16="http://schemas.microsoft.com/office/drawing/2014/main" id="{2DD7116E-40C5-99EC-4147-BA6079D96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76" y="1637504"/>
            <a:ext cx="3417972" cy="3417972"/>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E3B56CFD-E5C4-5A15-048C-234044912BAB}"/>
              </a:ext>
            </a:extLst>
          </p:cNvPr>
          <p:cNvSpPr txBox="1"/>
          <p:nvPr/>
        </p:nvSpPr>
        <p:spPr>
          <a:xfrm>
            <a:off x="809502" y="2819427"/>
            <a:ext cx="2771721" cy="707886"/>
          </a:xfrm>
          <a:prstGeom prst="rect">
            <a:avLst/>
          </a:prstGeom>
          <a:noFill/>
        </p:spPr>
        <p:txBody>
          <a:bodyPr wrap="none" rtlCol="0">
            <a:spAutoFit/>
          </a:bodyPr>
          <a:lstStyle/>
          <a:p>
            <a:pPr algn="ctr"/>
            <a:r>
              <a:rPr lang="nb-NO" sz="2000" dirty="0"/>
              <a:t>Sikringsskapet er hjertet </a:t>
            </a:r>
            <a:br>
              <a:rPr lang="nb-NO" sz="2000" dirty="0"/>
            </a:br>
            <a:r>
              <a:rPr lang="nb-NO" sz="2000" dirty="0"/>
              <a:t>i elanlegget</a:t>
            </a:r>
          </a:p>
        </p:txBody>
      </p:sp>
      <p:pic>
        <p:nvPicPr>
          <p:cNvPr id="56" name="Bilde 55" descr="Et bilde som inneholder tekst&#10;&#10;Automatisk generert beskrivelse">
            <a:extLst>
              <a:ext uri="{FF2B5EF4-FFF2-40B4-BE49-F238E27FC236}">
                <a16:creationId xmlns:a16="http://schemas.microsoft.com/office/drawing/2014/main" id="{61D6DEEC-D67E-DE99-23F3-4C40EA42B11D}"/>
              </a:ext>
            </a:extLst>
          </p:cNvPr>
          <p:cNvPicPr>
            <a:picLocks noChangeAspect="1"/>
          </p:cNvPicPr>
          <p:nvPr/>
        </p:nvPicPr>
        <p:blipFill>
          <a:blip r:embed="rId6"/>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19667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424A44-AF94-371E-40BD-76144E48D5B0}"/>
              </a:ext>
            </a:extLst>
          </p:cNvPr>
          <p:cNvSpPr>
            <a:spLocks noGrp="1"/>
          </p:cNvSpPr>
          <p:nvPr>
            <p:ph type="title"/>
          </p:nvPr>
        </p:nvSpPr>
        <p:spPr/>
        <p:txBody>
          <a:bodyPr/>
          <a:lstStyle/>
          <a:p>
            <a:endParaRPr lang="nb-NO"/>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Plassholder for innhold 3" title="Kahoot! for PowerPoint">
                <a:extLst>
                  <a:ext uri="{FF2B5EF4-FFF2-40B4-BE49-F238E27FC236}">
                    <a16:creationId xmlns:a16="http://schemas.microsoft.com/office/drawing/2014/main" id="{6675105D-2A2C-1A91-C4CA-88E93CF1BBCC}"/>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Plassholder for innhold 3" title="Kahoot! for PowerPoint">
                <a:extLst>
                  <a:ext uri="{FF2B5EF4-FFF2-40B4-BE49-F238E27FC236}">
                    <a16:creationId xmlns:a16="http://schemas.microsoft.com/office/drawing/2014/main" id="{6675105D-2A2C-1A91-C4CA-88E93CF1BBCC}"/>
                  </a:ext>
                </a:extLst>
              </p:cNvPr>
              <p:cNvPicPr>
                <a:picLocks noGrp="1" noRot="1" noChangeAspect="1" noMove="1" noResize="1" noEditPoints="1" noAdjustHandles="1" noChangeArrowheads="1" noChangeShapeType="1"/>
              </p:cNvPicPr>
              <p:nvPr/>
            </p:nvPicPr>
            <p:blipFill>
              <a:blip r:embed="rId4"/>
              <a:stretch>
                <a:fillRect/>
              </a:stretch>
            </p:blipFill>
            <p:spPr>
              <a:xfrm>
                <a:off x="838200" y="1825625"/>
                <a:ext cx="10515600" cy="4351338"/>
              </a:xfrm>
              <a:prstGeom prst="rect">
                <a:avLst/>
              </a:prstGeom>
            </p:spPr>
          </p:pic>
        </mc:Fallback>
      </mc:AlternateContent>
      <p:pic>
        <p:nvPicPr>
          <p:cNvPr id="5" name="Bilde 4" descr="Et bilde som inneholder tekst&#10;&#10;Automatisk generert beskrivelse">
            <a:extLst>
              <a:ext uri="{FF2B5EF4-FFF2-40B4-BE49-F238E27FC236}">
                <a16:creationId xmlns:a16="http://schemas.microsoft.com/office/drawing/2014/main" id="{A6A87994-A762-93F8-EF77-861D7258EC07}"/>
              </a:ext>
            </a:extLst>
          </p:cNvPr>
          <p:cNvPicPr>
            <a:picLocks noChangeAspect="1"/>
          </p:cNvPicPr>
          <p:nvPr/>
        </p:nvPicPr>
        <p:blipFill>
          <a:blip r:embed="rId5"/>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35552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27">
            <a:extLst>
              <a:ext uri="{FF2B5EF4-FFF2-40B4-BE49-F238E27FC236}">
                <a16:creationId xmlns:a16="http://schemas.microsoft.com/office/drawing/2014/main" id="{679245A0-EF2A-46FE-AC09-8CD34B197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05EAA06-241B-0A48-41FE-1FF6B70D28F2}"/>
              </a:ext>
            </a:extLst>
          </p:cNvPr>
          <p:cNvSpPr>
            <a:spLocks noGrp="1"/>
          </p:cNvSpPr>
          <p:nvPr>
            <p:ph type="title"/>
          </p:nvPr>
        </p:nvSpPr>
        <p:spPr>
          <a:xfrm>
            <a:off x="838199" y="181345"/>
            <a:ext cx="6151654" cy="1488086"/>
          </a:xfrm>
        </p:spPr>
        <p:txBody>
          <a:bodyPr vert="horz" lIns="91440" tIns="45720" rIns="91440" bIns="45720" rtlCol="0" anchor="ctr">
            <a:normAutofit/>
          </a:bodyPr>
          <a:lstStyle/>
          <a:p>
            <a:r>
              <a:rPr lang="en-US" sz="5200" kern="1200">
                <a:solidFill>
                  <a:schemeClr val="tx1"/>
                </a:solidFill>
                <a:latin typeface="+mj-lt"/>
                <a:ea typeface="+mj-ea"/>
                <a:cs typeface="+mj-cs"/>
              </a:rPr>
              <a:t>Bruk av strøm</a:t>
            </a:r>
          </a:p>
        </p:txBody>
      </p:sp>
      <p:sp>
        <p:nvSpPr>
          <p:cNvPr id="3" name="Plassholder for innhold 2">
            <a:extLst>
              <a:ext uri="{FF2B5EF4-FFF2-40B4-BE49-F238E27FC236}">
                <a16:creationId xmlns:a16="http://schemas.microsoft.com/office/drawing/2014/main" id="{065C411D-5F41-D84B-F3EC-4910C791BBA5}"/>
              </a:ext>
            </a:extLst>
          </p:cNvPr>
          <p:cNvSpPr>
            <a:spLocks noGrp="1"/>
          </p:cNvSpPr>
          <p:nvPr>
            <p:ph sz="half" idx="1"/>
          </p:nvPr>
        </p:nvSpPr>
        <p:spPr>
          <a:xfrm>
            <a:off x="7182381" y="169578"/>
            <a:ext cx="4810876" cy="1499853"/>
          </a:xfrm>
        </p:spPr>
        <p:txBody>
          <a:bodyPr vert="horz" lIns="91440" tIns="45720" rIns="91440" bIns="45720" rtlCol="0" anchor="ctr">
            <a:normAutofit/>
          </a:bodyPr>
          <a:lstStyle/>
          <a:p>
            <a:pPr marL="0" indent="0">
              <a:buNone/>
            </a:pPr>
            <a:r>
              <a:rPr lang="en-US" sz="2400" kern="1200">
                <a:solidFill>
                  <a:schemeClr val="tx1"/>
                </a:solidFill>
                <a:latin typeface="+mn-lt"/>
                <a:ea typeface="+mn-ea"/>
                <a:cs typeface="+mn-cs"/>
              </a:rPr>
              <a:t>Vi bruker strøm i alle deler av boligen, også utenfor og i garasjen.</a:t>
            </a:r>
          </a:p>
        </p:txBody>
      </p:sp>
      <p:pic>
        <p:nvPicPr>
          <p:cNvPr id="19" name="Plassholder for innhold 13">
            <a:extLst>
              <a:ext uri="{FF2B5EF4-FFF2-40B4-BE49-F238E27FC236}">
                <a16:creationId xmlns:a16="http://schemas.microsoft.com/office/drawing/2014/main" id="{7799B1D7-0B79-5C2D-E644-4956750BF784}"/>
              </a:ext>
            </a:extLst>
          </p:cNvPr>
          <p:cNvPicPr>
            <a:picLocks noChangeAspect="1"/>
          </p:cNvPicPr>
          <p:nvPr/>
        </p:nvPicPr>
        <p:blipFill rotWithShape="1">
          <a:blip r:embed="rId3"/>
          <a:srcRect t="6009" r="-2" b="-2"/>
          <a:stretch/>
        </p:blipFill>
        <p:spPr>
          <a:xfrm>
            <a:off x="176057" y="1845426"/>
            <a:ext cx="6827770" cy="4283668"/>
          </a:xfrm>
          <a:prstGeom prst="rect">
            <a:avLst/>
          </a:prstGeom>
        </p:spPr>
      </p:pic>
      <p:pic>
        <p:nvPicPr>
          <p:cNvPr id="22" name="Plassholder for innhold 21" descr="Et bilde som inneholder rotete, skitten&#10;&#10;Automatisk generert beskrivelse">
            <a:extLst>
              <a:ext uri="{FF2B5EF4-FFF2-40B4-BE49-F238E27FC236}">
                <a16:creationId xmlns:a16="http://schemas.microsoft.com/office/drawing/2014/main" id="{986DE9F1-98D8-063A-F644-2885481A5FBF}"/>
              </a:ext>
            </a:extLst>
          </p:cNvPr>
          <p:cNvPicPr>
            <a:picLocks noGrp="1" noChangeAspect="1"/>
          </p:cNvPicPr>
          <p:nvPr>
            <p:ph sz="half" idx="2"/>
          </p:nvPr>
        </p:nvPicPr>
        <p:blipFill rotWithShape="1">
          <a:blip r:embed="rId4"/>
          <a:srcRect r="27853"/>
          <a:stretch/>
        </p:blipFill>
        <p:spPr>
          <a:xfrm>
            <a:off x="7179884" y="1845426"/>
            <a:ext cx="4810209" cy="4283664"/>
          </a:xfrm>
          <a:prstGeom prst="rect">
            <a:avLst/>
          </a:prstGeom>
        </p:spPr>
      </p:pic>
      <p:pic>
        <p:nvPicPr>
          <p:cNvPr id="23" name="Bilde 22" descr="Et bilde som inneholder tekst&#10;&#10;Automatisk generert beskrivelse">
            <a:extLst>
              <a:ext uri="{FF2B5EF4-FFF2-40B4-BE49-F238E27FC236}">
                <a16:creationId xmlns:a16="http://schemas.microsoft.com/office/drawing/2014/main" id="{9167D20F-35E5-F6DC-F752-86E8E12B6BA0}"/>
              </a:ext>
            </a:extLst>
          </p:cNvPr>
          <p:cNvPicPr>
            <a:picLocks noChangeAspect="1"/>
          </p:cNvPicPr>
          <p:nvPr/>
        </p:nvPicPr>
        <p:blipFill>
          <a:blip r:embed="rId5"/>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72267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762E33D-D6C8-5F70-8C4A-613477E6B197}"/>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a:t>Bruke strøm utendørs</a:t>
            </a:r>
          </a:p>
        </p:txBody>
      </p:sp>
      <p:sp>
        <p:nvSpPr>
          <p:cNvPr id="3" name="Plassholder for innhold 2">
            <a:extLst>
              <a:ext uri="{FF2B5EF4-FFF2-40B4-BE49-F238E27FC236}">
                <a16:creationId xmlns:a16="http://schemas.microsoft.com/office/drawing/2014/main" id="{EDFCB071-BD40-198A-3449-04AA6FD74D0C}"/>
              </a:ext>
            </a:extLst>
          </p:cNvPr>
          <p:cNvSpPr>
            <a:spLocks noGrp="1"/>
          </p:cNvSpPr>
          <p:nvPr>
            <p:ph sz="half" idx="1"/>
          </p:nvPr>
        </p:nvSpPr>
        <p:spPr>
          <a:xfrm>
            <a:off x="838200" y="1825625"/>
            <a:ext cx="4152774" cy="4303464"/>
          </a:xfrm>
        </p:spPr>
        <p:txBody>
          <a:bodyPr vert="horz" lIns="91440" tIns="45720" rIns="91440" bIns="45720" rtlCol="0">
            <a:normAutofit/>
          </a:bodyPr>
          <a:lstStyle/>
          <a:p>
            <a:r>
              <a:rPr lang="en-US" sz="2000" dirty="0"/>
              <a:t>Husk at det </a:t>
            </a:r>
            <a:r>
              <a:rPr lang="en-US" sz="2000" dirty="0" err="1"/>
              <a:t>ikke</a:t>
            </a:r>
            <a:r>
              <a:rPr lang="en-US" sz="2000" dirty="0"/>
              <a:t> er alle </a:t>
            </a:r>
            <a:r>
              <a:rPr lang="en-US" sz="2000" dirty="0" err="1"/>
              <a:t>elektriske</a:t>
            </a:r>
            <a:r>
              <a:rPr lang="en-US" sz="2000" dirty="0"/>
              <a:t> </a:t>
            </a:r>
            <a:r>
              <a:rPr lang="en-US" sz="2000" dirty="0" err="1"/>
              <a:t>produkter</a:t>
            </a:r>
            <a:r>
              <a:rPr lang="en-US" sz="2000" dirty="0"/>
              <a:t> </a:t>
            </a:r>
            <a:r>
              <a:rPr lang="en-US" sz="2000" dirty="0" err="1"/>
              <a:t>som</a:t>
            </a:r>
            <a:r>
              <a:rPr lang="en-US" sz="2000" dirty="0"/>
              <a:t> er </a:t>
            </a:r>
            <a:r>
              <a:rPr lang="en-US" sz="2000" dirty="0" err="1"/>
              <a:t>egnet</a:t>
            </a:r>
            <a:r>
              <a:rPr lang="en-US" sz="2000" dirty="0"/>
              <a:t> </a:t>
            </a:r>
            <a:r>
              <a:rPr lang="en-US" sz="2000" dirty="0" err="1"/>
              <a:t>til</a:t>
            </a:r>
            <a:r>
              <a:rPr lang="en-US" sz="2000" dirty="0"/>
              <a:t> </a:t>
            </a:r>
            <a:r>
              <a:rPr lang="en-US" sz="2000" dirty="0" err="1"/>
              <a:t>utendørs</a:t>
            </a:r>
            <a:r>
              <a:rPr lang="en-US" sz="2000" dirty="0"/>
              <a:t> bruk.</a:t>
            </a:r>
          </a:p>
          <a:p>
            <a:r>
              <a:rPr lang="en-US" sz="2000" dirty="0" err="1"/>
              <a:t>Utendørs</a:t>
            </a:r>
            <a:r>
              <a:rPr lang="en-US" sz="2000" dirty="0"/>
              <a:t> </a:t>
            </a:r>
            <a:r>
              <a:rPr lang="en-US" sz="2000" dirty="0" err="1"/>
              <a:t>stikkontakt</a:t>
            </a:r>
            <a:r>
              <a:rPr lang="en-US" sz="2000" dirty="0"/>
              <a:t> </a:t>
            </a:r>
            <a:r>
              <a:rPr lang="en-US" sz="2000" dirty="0" err="1"/>
              <a:t>må</a:t>
            </a:r>
            <a:r>
              <a:rPr lang="en-US" sz="2000" dirty="0"/>
              <a:t> </a:t>
            </a:r>
            <a:r>
              <a:rPr lang="en-US" sz="2000" dirty="0" err="1"/>
              <a:t>være</a:t>
            </a:r>
            <a:r>
              <a:rPr lang="en-US" sz="2000" dirty="0"/>
              <a:t> </a:t>
            </a:r>
            <a:r>
              <a:rPr lang="en-US" sz="2000" dirty="0" err="1"/>
              <a:t>jordet</a:t>
            </a:r>
            <a:r>
              <a:rPr lang="en-US" sz="2000" dirty="0"/>
              <a:t> og </a:t>
            </a:r>
            <a:r>
              <a:rPr lang="en-US" sz="2000" dirty="0" err="1"/>
              <a:t>beskyttet</a:t>
            </a:r>
            <a:r>
              <a:rPr lang="en-US" sz="2000" dirty="0"/>
              <a:t> mot </a:t>
            </a:r>
            <a:r>
              <a:rPr lang="en-US" sz="2000" dirty="0" err="1"/>
              <a:t>vanninntrenging</a:t>
            </a:r>
            <a:r>
              <a:rPr lang="en-US" sz="2000" dirty="0"/>
              <a:t> (IP44).</a:t>
            </a:r>
          </a:p>
          <a:p>
            <a:r>
              <a:rPr lang="en-US" sz="2000" dirty="0"/>
              <a:t>Bruk </a:t>
            </a:r>
            <a:r>
              <a:rPr lang="en-US" sz="2000" dirty="0" err="1"/>
              <a:t>kun</a:t>
            </a:r>
            <a:r>
              <a:rPr lang="en-US" sz="2000" dirty="0"/>
              <a:t> </a:t>
            </a:r>
            <a:r>
              <a:rPr lang="en-US" sz="2000" dirty="0" err="1"/>
              <a:t>skjøteledning</a:t>
            </a:r>
            <a:r>
              <a:rPr lang="en-US" sz="2000" dirty="0"/>
              <a:t> </a:t>
            </a:r>
            <a:r>
              <a:rPr lang="en-US" sz="2000" dirty="0" err="1"/>
              <a:t>som</a:t>
            </a:r>
            <a:r>
              <a:rPr lang="en-US" sz="2000" dirty="0"/>
              <a:t> er </a:t>
            </a:r>
            <a:r>
              <a:rPr lang="en-US" sz="2000" dirty="0" err="1"/>
              <a:t>beregnet</a:t>
            </a:r>
            <a:r>
              <a:rPr lang="en-US" sz="2000" dirty="0"/>
              <a:t> </a:t>
            </a:r>
            <a:r>
              <a:rPr lang="en-US" sz="2000" dirty="0" err="1"/>
              <a:t>til</a:t>
            </a:r>
            <a:r>
              <a:rPr lang="en-US" sz="2000" dirty="0"/>
              <a:t> </a:t>
            </a:r>
            <a:r>
              <a:rPr lang="en-US" sz="2000" dirty="0" err="1"/>
              <a:t>utendørs</a:t>
            </a:r>
            <a:r>
              <a:rPr lang="en-US" sz="2000" dirty="0"/>
              <a:t> bruk (IP44)!</a:t>
            </a:r>
          </a:p>
          <a:p>
            <a:r>
              <a:rPr lang="en-US" sz="2000" dirty="0"/>
              <a:t>Bruk </a:t>
            </a:r>
            <a:r>
              <a:rPr lang="en-US" sz="2000" dirty="0" err="1"/>
              <a:t>veggmontert</a:t>
            </a:r>
            <a:r>
              <a:rPr lang="en-US" sz="2000" dirty="0"/>
              <a:t> ladeboks </a:t>
            </a:r>
            <a:r>
              <a:rPr lang="en-US" sz="2000" dirty="0" err="1"/>
              <a:t>til</a:t>
            </a:r>
            <a:r>
              <a:rPr lang="en-US" sz="2000" dirty="0"/>
              <a:t> </a:t>
            </a:r>
            <a:r>
              <a:rPr lang="en-US" sz="2000" dirty="0" err="1"/>
              <a:t>ladbare</a:t>
            </a:r>
            <a:r>
              <a:rPr lang="en-US" sz="2000" dirty="0"/>
              <a:t> </a:t>
            </a:r>
            <a:r>
              <a:rPr lang="en-US" sz="2000" dirty="0" err="1"/>
              <a:t>biler</a:t>
            </a:r>
            <a:r>
              <a:rPr lang="en-US" sz="2000" dirty="0"/>
              <a:t>.</a:t>
            </a:r>
          </a:p>
          <a:p>
            <a:r>
              <a:rPr lang="en-US" sz="2000" dirty="0" err="1"/>
              <a:t>Julebelysning</a:t>
            </a:r>
            <a:r>
              <a:rPr lang="en-US" sz="2000" dirty="0"/>
              <a:t>? Bruk LED-</a:t>
            </a:r>
            <a:r>
              <a:rPr lang="en-US" sz="2000" dirty="0" err="1"/>
              <a:t>lys</a:t>
            </a:r>
            <a:r>
              <a:rPr lang="en-US" sz="2000" dirty="0"/>
              <a:t>!</a:t>
            </a:r>
          </a:p>
          <a:p>
            <a:endParaRPr lang="en-US" sz="2000" dirty="0"/>
          </a:p>
        </p:txBody>
      </p:sp>
      <p:pic>
        <p:nvPicPr>
          <p:cNvPr id="5" name="Plassholder for innhold 10" descr="Et bilde som inneholder kabel&#10;&#10;Automatisk generert beskrivelse">
            <a:extLst>
              <a:ext uri="{FF2B5EF4-FFF2-40B4-BE49-F238E27FC236}">
                <a16:creationId xmlns:a16="http://schemas.microsoft.com/office/drawing/2014/main" id="{3EFE5693-9207-C1FB-6C9B-74B8CBA2570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7483" b="1"/>
          <a:stretch/>
        </p:blipFill>
        <p:spPr>
          <a:xfrm>
            <a:off x="5183500" y="1904282"/>
            <a:ext cx="6170299" cy="4224808"/>
          </a:xfrm>
          <a:prstGeom prst="rect">
            <a:avLst/>
          </a:prstGeom>
        </p:spPr>
      </p:pic>
      <p:pic>
        <p:nvPicPr>
          <p:cNvPr id="9" name="Bilde 8" descr="Et bilde som inneholder tekst&#10;&#10;Automatisk generert beskrivelse">
            <a:extLst>
              <a:ext uri="{FF2B5EF4-FFF2-40B4-BE49-F238E27FC236}">
                <a16:creationId xmlns:a16="http://schemas.microsoft.com/office/drawing/2014/main" id="{C09E8F07-537E-4912-6181-DDDC1CDDE8C8}"/>
              </a:ext>
            </a:extLst>
          </p:cNvPr>
          <p:cNvPicPr>
            <a:picLocks noChangeAspect="1"/>
          </p:cNvPicPr>
          <p:nvPr/>
        </p:nvPicPr>
        <p:blipFill>
          <a:blip r:embed="rId4"/>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294736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A61C4A9-CE81-A361-73AC-CBC1D11A2F47}"/>
              </a:ext>
            </a:extLst>
          </p:cNvPr>
          <p:cNvSpPr>
            <a:spLocks noGrp="1"/>
          </p:cNvSpPr>
          <p:nvPr>
            <p:ph type="title"/>
          </p:nvPr>
        </p:nvSpPr>
        <p:spPr>
          <a:xfrm>
            <a:off x="1309862" y="4465674"/>
            <a:ext cx="4786138" cy="1663995"/>
          </a:xfrm>
        </p:spPr>
        <p:txBody>
          <a:bodyPr vert="horz" lIns="91440" tIns="45720" rIns="91440" bIns="45720" rtlCol="0" anchor="t">
            <a:normAutofit/>
          </a:bodyPr>
          <a:lstStyle/>
          <a:p>
            <a:pPr algn="ctr"/>
            <a:r>
              <a:rPr lang="en-US" sz="3200" kern="1200">
                <a:solidFill>
                  <a:schemeClr val="tx1">
                    <a:lumMod val="65000"/>
                    <a:lumOff val="35000"/>
                  </a:schemeClr>
                </a:solidFill>
                <a:latin typeface="+mj-lt"/>
                <a:ea typeface="+mj-ea"/>
                <a:cs typeface="+mj-cs"/>
              </a:rPr>
              <a:t>Bruk av strøm på kjøkkenet</a:t>
            </a:r>
          </a:p>
        </p:txBody>
      </p:sp>
      <p:pic>
        <p:nvPicPr>
          <p:cNvPr id="5" name="Media på Internett 4" title="Ikke tilbered brann på komfyren!">
            <a:hlinkClick r:id="" action="ppaction://media"/>
            <a:extLst>
              <a:ext uri="{FF2B5EF4-FFF2-40B4-BE49-F238E27FC236}">
                <a16:creationId xmlns:a16="http://schemas.microsoft.com/office/drawing/2014/main" id="{542DEC47-AB10-1728-5606-44B15EF66CE5}"/>
              </a:ext>
            </a:extLst>
          </p:cNvPr>
          <p:cNvPicPr>
            <a:picLocks noGrp="1" noRot="1" noChangeAspect="1"/>
          </p:cNvPicPr>
          <p:nvPr>
            <p:ph sz="half" idx="1"/>
            <a:videoFile r:link="rId1"/>
          </p:nvPr>
        </p:nvPicPr>
        <p:blipFill>
          <a:blip r:embed="rId4"/>
          <a:stretch>
            <a:fillRect/>
          </a:stretch>
        </p:blipFill>
        <p:spPr>
          <a:xfrm>
            <a:off x="1320209" y="1447715"/>
            <a:ext cx="4775791" cy="2698321"/>
          </a:xfrm>
          <a:prstGeom prst="rect">
            <a:avLst/>
          </a:prstGeom>
        </p:spPr>
      </p:pic>
      <p:sp>
        <p:nvSpPr>
          <p:cNvPr id="12" name="Rectangle 11">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B90D4333-D07F-BDA6-5360-6B264A455A85}"/>
              </a:ext>
            </a:extLst>
          </p:cNvPr>
          <p:cNvSpPr>
            <a:spLocks noGrp="1"/>
          </p:cNvSpPr>
          <p:nvPr>
            <p:ph sz="half" idx="2"/>
          </p:nvPr>
        </p:nvSpPr>
        <p:spPr>
          <a:xfrm>
            <a:off x="8266814" y="818707"/>
            <a:ext cx="3131288" cy="5310963"/>
          </a:xfrm>
        </p:spPr>
        <p:txBody>
          <a:bodyPr vert="horz" lIns="91440" tIns="45720" rIns="91440" bIns="45720" rtlCol="0" anchor="ctr">
            <a:normAutofit/>
          </a:bodyPr>
          <a:lstStyle/>
          <a:p>
            <a:r>
              <a:rPr lang="en-US" sz="2000">
                <a:solidFill>
                  <a:srgbClr val="595959"/>
                </a:solidFill>
              </a:rPr>
              <a:t>Hva kan være brannfarlig på et kjøkken?</a:t>
            </a:r>
          </a:p>
          <a:p>
            <a:r>
              <a:rPr lang="en-US" sz="2000">
                <a:solidFill>
                  <a:srgbClr val="595959"/>
                </a:solidFill>
              </a:rPr>
              <a:t>Bør du trekke ut støpselet på kaffemaskinen, vannkokeren, brødristeren ol. når de ikke brukes!</a:t>
            </a:r>
          </a:p>
        </p:txBody>
      </p:sp>
      <p:pic>
        <p:nvPicPr>
          <p:cNvPr id="8" name="Bilde 7" descr="Et bilde som inneholder tekst&#10;&#10;Automatisk generert beskrivelse">
            <a:extLst>
              <a:ext uri="{FF2B5EF4-FFF2-40B4-BE49-F238E27FC236}">
                <a16:creationId xmlns:a16="http://schemas.microsoft.com/office/drawing/2014/main" id="{D2F86551-1150-230E-CE79-BE20E2418C3A}"/>
              </a:ext>
            </a:extLst>
          </p:cNvPr>
          <p:cNvPicPr>
            <a:picLocks noChangeAspect="1"/>
          </p:cNvPicPr>
          <p:nvPr/>
        </p:nvPicPr>
        <p:blipFill>
          <a:blip r:embed="rId5"/>
          <a:stretch>
            <a:fillRect/>
          </a:stretch>
        </p:blipFill>
        <p:spPr>
          <a:xfrm>
            <a:off x="11282330" y="6223819"/>
            <a:ext cx="539180" cy="540000"/>
          </a:xfrm>
          <a:prstGeom prst="rect">
            <a:avLst/>
          </a:prstGeom>
        </p:spPr>
      </p:pic>
    </p:spTree>
    <p:extLst>
      <p:ext uri="{BB962C8B-B14F-4D97-AF65-F5344CB8AC3E}">
        <p14:creationId xmlns:p14="http://schemas.microsoft.com/office/powerpoint/2010/main" val="30539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31.png"/></Relationships>
</file>

<file path=ppt/webextensions/webextension1.xml><?xml version="1.0" encoding="utf-8"?>
<we:webextension xmlns:we="http://schemas.microsoft.com/office/webextensions/webextension/2010/11" id="{7DFA6CEF-18D6-47C2-8540-4DEC9B4951A0}">
  <we:reference id="wa200002908" version="1.1.0.0" store="en-001" storeType="OMEX"/>
  <we:alternateReferences>
    <we:reference id="wa200002908" version="1.1.0.0" store="wa200002908" storeType="OMEX"/>
  </we:alternateReferences>
  <we:properties>
    <we:property name="kahoot_content_add_in_264" value="&quot;https://create.kahoot.it/share/elsikkerhetsquiz-fr-skoleundervisning/00e14713-7a4e-4602-8915-8ef121829843&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0D273658-87E4-4C35-90C8-0DEC0DAA0253}">
  <we:reference id="wa200002908" version="1.1.0.0" store="en-001" storeType="OMEX"/>
  <we:alternateReferences>
    <we:reference id="wa200002908" version="1.1.0.0" store="wa200002908" storeType="OMEX"/>
  </we:alternateReferences>
  <we:properties>
    <we:property name="kahoot_content_add_in_273" value="&quot;https://create.kahoot.it/details/9d5a208f-4fe9-445d-861f-38d171028dba&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d2dea9be-e02e-4462-b3a4-b2bf897255d8}">
  <we:reference id="WA200002908" version="1.1.0" store="en-001" storeType="OMEX"/>
  <we:alternateReferences/>
  <we:properties>
    <we:property name="Microsoft.Office.CampaignId" value="&quot;none&quot;"/>
    <we:property name="kahoot_content_add_in_256" value="&quot;https://create.kahoot.it/share/elquiz/bb336d4a-b871-4e81-a422-de8d182fddd3&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Purpose xmlns="f577acbf-5b0b-4b4f-9948-268e97f8d3a4">Informational</Document_x0020_Purpose>
    <Initiatives xmlns="f577acbf-5b0b-4b4f-9948-268e97f8d3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401524DC532D42A0E0ED886331A72B" ma:contentTypeVersion="15" ma:contentTypeDescription="Create a new document." ma:contentTypeScope="" ma:versionID="aba17d7263e5a17e1efe42a3571abb41">
  <xsd:schema xmlns:xsd="http://www.w3.org/2001/XMLSchema" xmlns:xs="http://www.w3.org/2001/XMLSchema" xmlns:p="http://schemas.microsoft.com/office/2006/metadata/properties" xmlns:ns2="f577acbf-5b0b-4b4f-9948-268e97f8d3a4" xmlns:ns3="b1e4d6ee-9f6f-43f8-a618-24f3d84da28f" targetNamespace="http://schemas.microsoft.com/office/2006/metadata/properties" ma:root="true" ma:fieldsID="e4e3c9c8ed1c3d723d02c9f1cb24d19a" ns2:_="" ns3:_="">
    <xsd:import namespace="f577acbf-5b0b-4b4f-9948-268e97f8d3a4"/>
    <xsd:import namespace="b1e4d6ee-9f6f-43f8-a618-24f3d84da2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Document_x0020_Purpose" minOccurs="0"/>
                <xsd:element ref="ns2:Initiative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7acbf-5b0b-4b4f-9948-268e97f8d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Purpose" ma:index="14" nillable="true" ma:displayName="Document Purpose" ma:default="Informational" ma:format="Dropdown" ma:internalName="Document_x0020_Purpose">
      <xsd:simpleType>
        <xsd:restriction base="dms:Choice">
          <xsd:enumeration value="Informational"/>
          <xsd:enumeration value="Feature Spec"/>
          <xsd:enumeration value="Engineering Design"/>
          <xsd:enumeration value="Planning"/>
        </xsd:restriction>
      </xsd:simpleType>
    </xsd:element>
    <xsd:element name="Initiatives" ma:index="15" nillable="true" ma:displayName="Initiatives" ma:description="List of initiatives related to this document" ma:internalName="Initiatives">
      <xsd:complexType>
        <xsd:complexContent>
          <xsd:extension base="dms:MultiChoice">
            <xsd:sequence>
              <xsd:element name="Value" maxOccurs="unbounded" minOccurs="0" nillable="true">
                <xsd:simpleType>
                  <xsd:restriction base="dms:Choice">
                    <xsd:enumeration value="Add-in MAU"/>
                    <xsd:enumeration value="Custom Functions"/>
                    <xsd:enumeration value="Data &amp; Analytics"/>
                    <xsd:enumeration value="DevEx: Portals &amp; Programs"/>
                    <xsd:enumeration value="DevEx: Tools &amp; Libraries"/>
                    <xsd:enumeration value="Engineering"/>
                    <xsd:enumeration value="Excel API"/>
                    <xsd:enumeration value="In-Market Support"/>
                    <xsd:enumeration value="Maker Access"/>
                    <xsd:enumeration value="SDX Runtime &amp; Partners"/>
                    <xsd:enumeration value="SDX Service Delivery"/>
                    <xsd:enumeration value="SDX API &amp; Pipeline"/>
                    <xsd:enumeration value="Shield &amp; OCE"/>
                  </xsd:restriction>
                </xsd:simpleType>
              </xsd:element>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4d6ee-9f6f-43f8-a618-24f3d84da2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7AB1FA-2F28-4684-9230-02ACEB6C0B0A}">
  <ds:schemaRefs>
    <ds:schemaRef ds:uri="http://purl.org/dc/elements/1.1/"/>
    <ds:schemaRef ds:uri="f577acbf-5b0b-4b4f-9948-268e97f8d3a4"/>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b1e4d6ee-9f6f-43f8-a618-24f3d84da28f"/>
    <ds:schemaRef ds:uri="http://purl.org/dc/dcmitype/"/>
  </ds:schemaRefs>
</ds:datastoreItem>
</file>

<file path=customXml/itemProps2.xml><?xml version="1.0" encoding="utf-8"?>
<ds:datastoreItem xmlns:ds="http://schemas.openxmlformats.org/officeDocument/2006/customXml" ds:itemID="{E21AFCC0-734A-4A90-A597-A1CB34860DCD}">
  <ds:schemaRefs>
    <ds:schemaRef ds:uri="http://schemas.microsoft.com/sharepoint/v3/contenttype/forms"/>
  </ds:schemaRefs>
</ds:datastoreItem>
</file>

<file path=customXml/itemProps3.xml><?xml version="1.0" encoding="utf-8"?>
<ds:datastoreItem xmlns:ds="http://schemas.openxmlformats.org/officeDocument/2006/customXml" ds:itemID="{1DD29C39-1C4E-4B06-A1F4-2510F2DAC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7acbf-5b0b-4b4f-9948-268e97f8d3a4"/>
    <ds:schemaRef ds:uri="b1e4d6ee-9f6f-43f8-a618-24f3d84da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3402</TotalTime>
  <Words>6040</Words>
  <Application>Microsoft Office PowerPoint</Application>
  <PresentationFormat>Widescreen</PresentationFormat>
  <Paragraphs>347</Paragraphs>
  <Slides>29</Slides>
  <Notes>29</Notes>
  <HiddenSlides>0</HiddenSlides>
  <MMClips>3</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29</vt:i4>
      </vt:variant>
    </vt:vector>
  </HeadingPairs>
  <TitlesOfParts>
    <vt:vector size="41" baseType="lpstr">
      <vt:lpstr>Arial</vt:lpstr>
      <vt:lpstr>AtlasGrotesk</vt:lpstr>
      <vt:lpstr>Austin News Headline</vt:lpstr>
      <vt:lpstr>Austin News Text</vt:lpstr>
      <vt:lpstr>Calibri</vt:lpstr>
      <vt:lpstr>Calibri Light</vt:lpstr>
      <vt:lpstr>inherit</vt:lpstr>
      <vt:lpstr>Inter</vt:lpstr>
      <vt:lpstr>Montserrat</vt:lpstr>
      <vt:lpstr>Noto Serif</vt:lpstr>
      <vt:lpstr>Segoe UI Light</vt:lpstr>
      <vt:lpstr>Office Theme</vt:lpstr>
      <vt:lpstr>Elsikkerhet for ungdomstrinnet</vt:lpstr>
      <vt:lpstr>Vårt samfunnsoppdrag</vt:lpstr>
      <vt:lpstr>Organisering av elsikkerhetsarbeidet</vt:lpstr>
      <vt:lpstr>PowerPoint-presentasjon</vt:lpstr>
      <vt:lpstr>Sikringskapet er hjertet i elanlegget</vt:lpstr>
      <vt:lpstr>PowerPoint-presentasjon</vt:lpstr>
      <vt:lpstr>Bruk av strøm</vt:lpstr>
      <vt:lpstr>Bruke strøm utendørs</vt:lpstr>
      <vt:lpstr>Bruk av strøm på kjøkkenet</vt:lpstr>
      <vt:lpstr>Bruk av strøm på stuen og soverommet</vt:lpstr>
      <vt:lpstr>Hvor mange kWh bruker varmeovnen når den har stått på i én time?</vt:lpstr>
      <vt:lpstr>PowerPoint-presentasjon</vt:lpstr>
      <vt:lpstr>Lading av batterier</vt:lpstr>
      <vt:lpstr>PowerPoint-presentasjon</vt:lpstr>
      <vt:lpstr>Sjekk for varmgang</vt:lpstr>
      <vt:lpstr>Hva brukes strøm til?</vt:lpstr>
      <vt:lpstr>Samtidig er strøm farlig.</vt:lpstr>
      <vt:lpstr>PowerPoint-presentasjon</vt:lpstr>
      <vt:lpstr>PowerPoint-presentasjon</vt:lpstr>
      <vt:lpstr>PowerPoint-presentasjon</vt:lpstr>
      <vt:lpstr>PowerPoint-presentasjon</vt:lpstr>
      <vt:lpstr>PowerPoint-presentasjon</vt:lpstr>
      <vt:lpstr>PowerPoint-presentasjon</vt:lpstr>
      <vt:lpstr>PowerPoint-presentasjon</vt:lpstr>
      <vt:lpstr>Det brenner!</vt:lpstr>
      <vt:lpstr>PowerPoint-presentasjon</vt:lpstr>
      <vt:lpstr>Ti elsikre</vt:lpstr>
      <vt:lpstr>Kahoot! for PowerPoint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Stormoen, Mona Cicilie</cp:lastModifiedBy>
  <cp:revision>6</cp:revision>
  <cp:lastPrinted>2022-07-14T14:53:17Z</cp:lastPrinted>
  <dcterms:created xsi:type="dcterms:W3CDTF">2018-06-07T21:39:02Z</dcterms:created>
  <dcterms:modified xsi:type="dcterms:W3CDTF">2022-07-14T15:02:07Z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0x010100CD401524DC532D42A0E0ED886331A72B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t-dahop@microsoft.com</vt:lpwstr>
  </property>
  <property fmtid="{D5CDD505-2E9C-101B-9397-08002B2CF9AE}" pid="6" name="MSIP_Label_f42aa342-8706-4288-bd11-ebb85995028c_SetDate">
    <vt:lpwstr>2018-06-18T13:45:27.3782680Z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